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7" r:id="rId15"/>
    <p:sldId id="272" r:id="rId16"/>
    <p:sldId id="273" r:id="rId17"/>
    <p:sldId id="274" r:id="rId18"/>
    <p:sldId id="275" r:id="rId19"/>
    <p:sldId id="279" r:id="rId20"/>
    <p:sldId id="278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15D"/>
    <a:srgbClr val="B1A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Közepesen sötét stílus 3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Közepesen sötét stílus 3 – 4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08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6EF22-8D0A-49CF-9FE0-E5E064583F1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5259D0-7C63-4490-A68E-9C2B1958A7F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hu-HU" sz="2400" dirty="0">
              <a:latin typeface="Microsoft Yi Baiti" panose="03000500000000000000" pitchFamily="66" charset="0"/>
              <a:ea typeface="Microsoft Yi Baiti" panose="03000500000000000000" pitchFamily="66" charset="0"/>
            </a:rPr>
            <a:t>„B” aktivitása nagyobb + sokkal több munka</a:t>
          </a:r>
          <a:endParaRPr lang="en-US" sz="24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FFCC62F5-09B2-4CAA-9395-504E41882881}" type="parTrans" cxnId="{0A8943F2-A439-4AC7-B00D-8ACCA0521139}">
      <dgm:prSet/>
      <dgm:spPr/>
      <dgm:t>
        <a:bodyPr/>
        <a:lstStyle/>
        <a:p>
          <a:endParaRPr lang="en-US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CEE6695F-A40B-48E2-BD5A-01BB72F2C420}" type="sibTrans" cxnId="{0A8943F2-A439-4AC7-B00D-8ACCA0521139}">
      <dgm:prSet/>
      <dgm:spPr/>
      <dgm:t>
        <a:bodyPr/>
        <a:lstStyle/>
        <a:p>
          <a:endParaRPr lang="en-US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3A094A87-14A1-4D4A-965F-CB409767718B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hu-HU" sz="2400" dirty="0">
              <a:latin typeface="Microsoft Yi Baiti" panose="03000500000000000000" pitchFamily="66" charset="0"/>
              <a:ea typeface="Microsoft Yi Baiti" panose="03000500000000000000" pitchFamily="66" charset="0"/>
            </a:rPr>
            <a:t>ennek ellenére a bevétel és a költség mégis megegyezik</a:t>
          </a:r>
          <a:endParaRPr lang="en-US" sz="24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9E0ADBEC-C0CB-461B-A463-8AA2A4459FC2}" type="parTrans" cxnId="{1B5CD392-0C0C-4412-BD90-25BC7E5D22B1}">
      <dgm:prSet/>
      <dgm:spPr/>
      <dgm:t>
        <a:bodyPr/>
        <a:lstStyle/>
        <a:p>
          <a:endParaRPr lang="en-US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DACDDE6A-8E6C-48F0-8F7F-D2AAF14C5F34}" type="sibTrans" cxnId="{1B5CD392-0C0C-4412-BD90-25BC7E5D22B1}">
      <dgm:prSet/>
      <dgm:spPr/>
      <dgm:t>
        <a:bodyPr/>
        <a:lstStyle/>
        <a:p>
          <a:endParaRPr lang="en-US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7F72DAB9-228A-4809-A739-6315547CC7FD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hu-HU" sz="2400" dirty="0">
              <a:latin typeface="Microsoft Yi Baiti" panose="03000500000000000000" pitchFamily="66" charset="0"/>
              <a:ea typeface="Microsoft Yi Baiti" panose="03000500000000000000" pitchFamily="66" charset="0"/>
            </a:rPr>
            <a:t>„A” aktivitása kisebb + kevés munka</a:t>
          </a:r>
          <a:endParaRPr lang="en-US" sz="24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C5F0A604-2DB9-41B0-A097-CECD9743177C}" type="parTrans" cxnId="{3F250BF1-452D-4EB6-98BF-1D1461189DFF}">
      <dgm:prSet/>
      <dgm:spPr/>
      <dgm:t>
        <a:bodyPr/>
        <a:lstStyle/>
        <a:p>
          <a:endParaRPr lang="hu-HU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3B150543-2F62-453C-A03B-302EDC742EFD}" type="sibTrans" cxnId="{3F250BF1-452D-4EB6-98BF-1D1461189DFF}">
      <dgm:prSet/>
      <dgm:spPr/>
      <dgm:t>
        <a:bodyPr/>
        <a:lstStyle/>
        <a:p>
          <a:endParaRPr lang="hu-HU" sz="2400"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0FE2A4B1-F752-4F9D-BB64-F57ED268DB76}" type="pres">
      <dgm:prSet presAssocID="{F016EF22-8D0A-49CF-9FE0-E5E064583F1C}" presName="linear" presStyleCnt="0">
        <dgm:presLayoutVars>
          <dgm:dir/>
          <dgm:animLvl val="lvl"/>
          <dgm:resizeHandles val="exact"/>
        </dgm:presLayoutVars>
      </dgm:prSet>
      <dgm:spPr/>
    </dgm:pt>
    <dgm:pt modelId="{B38C6CDF-1D1E-4F5E-A733-8B8824DB12A9}" type="pres">
      <dgm:prSet presAssocID="{7F72DAB9-228A-4809-A739-6315547CC7FD}" presName="parentLin" presStyleCnt="0"/>
      <dgm:spPr/>
    </dgm:pt>
    <dgm:pt modelId="{CE53898E-9F5F-457C-8C14-30954526DB2B}" type="pres">
      <dgm:prSet presAssocID="{7F72DAB9-228A-4809-A739-6315547CC7FD}" presName="parentLeftMargin" presStyleLbl="node1" presStyleIdx="0" presStyleCnt="3"/>
      <dgm:spPr/>
    </dgm:pt>
    <dgm:pt modelId="{2F3FF740-9FC2-45F7-BC93-BC8A44358013}" type="pres">
      <dgm:prSet presAssocID="{7F72DAB9-228A-4809-A739-6315547CC7FD}" presName="parentText" presStyleLbl="node1" presStyleIdx="0" presStyleCnt="3" custScaleX="79865" custLinFactX="17210" custLinFactNeighborX="100000" custLinFactNeighborY="-1822">
        <dgm:presLayoutVars>
          <dgm:chMax val="0"/>
          <dgm:bulletEnabled val="1"/>
        </dgm:presLayoutVars>
      </dgm:prSet>
      <dgm:spPr/>
    </dgm:pt>
    <dgm:pt modelId="{8B3DE94E-DA6F-442F-8C72-044099FCEC0A}" type="pres">
      <dgm:prSet presAssocID="{7F72DAB9-228A-4809-A739-6315547CC7FD}" presName="negativeSpace" presStyleCnt="0"/>
      <dgm:spPr/>
    </dgm:pt>
    <dgm:pt modelId="{4B92AE9D-6CAB-4A69-B468-20CCF06FEAEA}" type="pres">
      <dgm:prSet presAssocID="{7F72DAB9-228A-4809-A739-6315547CC7FD}" presName="childText" presStyleLbl="conFgAcc1" presStyleIdx="0" presStyleCnt="3" custScaleX="60739" custLinFactNeighborX="19631" custLinFactNeighborY="-9960">
        <dgm:presLayoutVars>
          <dgm:bulletEnabled val="1"/>
        </dgm:presLayoutVars>
      </dgm:prSet>
      <dgm:spPr/>
    </dgm:pt>
    <dgm:pt modelId="{BA3A0F6A-4F24-41F2-B6F7-FA585EEEC579}" type="pres">
      <dgm:prSet presAssocID="{3B150543-2F62-453C-A03B-302EDC742EFD}" presName="spaceBetweenRectangles" presStyleCnt="0"/>
      <dgm:spPr/>
    </dgm:pt>
    <dgm:pt modelId="{645DAF38-0C89-4119-BAED-7C9060158BAF}" type="pres">
      <dgm:prSet presAssocID="{835259D0-7C63-4490-A68E-9C2B1958A7FE}" presName="parentLin" presStyleCnt="0"/>
      <dgm:spPr/>
    </dgm:pt>
    <dgm:pt modelId="{B842E1C3-0C97-4CDB-90DD-7013C9058A1F}" type="pres">
      <dgm:prSet presAssocID="{835259D0-7C63-4490-A68E-9C2B1958A7FE}" presName="parentLeftMargin" presStyleLbl="node1" presStyleIdx="0" presStyleCnt="3"/>
      <dgm:spPr/>
    </dgm:pt>
    <dgm:pt modelId="{FBD835CA-78A3-4887-9E9C-B52F09868C05}" type="pres">
      <dgm:prSet presAssocID="{835259D0-7C63-4490-A68E-9C2B1958A7FE}" presName="parentText" presStyleLbl="node1" presStyleIdx="1" presStyleCnt="3" custScaleX="104329" custLinFactX="4978" custLinFactNeighborX="100000" custLinFactNeighborY="7288">
        <dgm:presLayoutVars>
          <dgm:chMax val="0"/>
          <dgm:bulletEnabled val="1"/>
        </dgm:presLayoutVars>
      </dgm:prSet>
      <dgm:spPr/>
    </dgm:pt>
    <dgm:pt modelId="{AB38FCA4-5F4F-4B28-919F-97D661BE3779}" type="pres">
      <dgm:prSet presAssocID="{835259D0-7C63-4490-A68E-9C2B1958A7FE}" presName="negativeSpace" presStyleCnt="0"/>
      <dgm:spPr/>
    </dgm:pt>
    <dgm:pt modelId="{F1E20720-781B-4D65-809D-8864A95BB2A9}" type="pres">
      <dgm:prSet presAssocID="{835259D0-7C63-4490-A68E-9C2B1958A7FE}" presName="childText" presStyleLbl="conFgAcc1" presStyleIdx="1" presStyleCnt="3" custScaleX="78961" custLinFactNeighborX="10520" custLinFactNeighborY="29884">
        <dgm:presLayoutVars>
          <dgm:bulletEnabled val="1"/>
        </dgm:presLayoutVars>
      </dgm:prSet>
      <dgm:spPr/>
    </dgm:pt>
    <dgm:pt modelId="{F7900C2F-A140-404E-84EE-AE6BBFE88023}" type="pres">
      <dgm:prSet presAssocID="{CEE6695F-A40B-48E2-BD5A-01BB72F2C420}" presName="spaceBetweenRectangles" presStyleCnt="0"/>
      <dgm:spPr/>
    </dgm:pt>
    <dgm:pt modelId="{19DEBD11-59AD-45C9-903E-7BC1D117617D}" type="pres">
      <dgm:prSet presAssocID="{3A094A87-14A1-4D4A-965F-CB409767718B}" presName="parentLin" presStyleCnt="0"/>
      <dgm:spPr/>
    </dgm:pt>
    <dgm:pt modelId="{0DA9AE7A-31AF-43DF-A595-35952527A405}" type="pres">
      <dgm:prSet presAssocID="{3A094A87-14A1-4D4A-965F-CB409767718B}" presName="parentLeftMargin" presStyleLbl="node1" presStyleIdx="1" presStyleCnt="3"/>
      <dgm:spPr/>
    </dgm:pt>
    <dgm:pt modelId="{FC172F3C-182C-4F21-AC05-B0EA9075B913}" type="pres">
      <dgm:prSet presAssocID="{3A094A87-14A1-4D4A-965F-CB409767718B}" presName="parentText" presStyleLbl="node1" presStyleIdx="2" presStyleCnt="3" custScaleX="124593" custLinFactNeighborX="27849" custLinFactNeighborY="9583">
        <dgm:presLayoutVars>
          <dgm:chMax val="0"/>
          <dgm:bulletEnabled val="1"/>
        </dgm:presLayoutVars>
      </dgm:prSet>
      <dgm:spPr/>
    </dgm:pt>
    <dgm:pt modelId="{1019D715-0296-4327-B3D7-11EACDCE0AB9}" type="pres">
      <dgm:prSet presAssocID="{3A094A87-14A1-4D4A-965F-CB409767718B}" presName="negativeSpace" presStyleCnt="0"/>
      <dgm:spPr/>
    </dgm:pt>
    <dgm:pt modelId="{E59D3ADE-EA0D-4D37-AF52-D4B8C03D4681}" type="pres">
      <dgm:prSet presAssocID="{3A094A87-14A1-4D4A-965F-CB409767718B}" presName="childText" presStyleLbl="conFgAcc1" presStyleIdx="2" presStyleCnt="3" custScaleX="93279" custLinFactNeighborX="3465" custLinFactNeighborY="18220">
        <dgm:presLayoutVars>
          <dgm:bulletEnabled val="1"/>
        </dgm:presLayoutVars>
      </dgm:prSet>
      <dgm:spPr/>
    </dgm:pt>
  </dgm:ptLst>
  <dgm:cxnLst>
    <dgm:cxn modelId="{96C54112-0ECC-4C91-B2EC-F42C1909B69B}" type="presOf" srcId="{3A094A87-14A1-4D4A-965F-CB409767718B}" destId="{FC172F3C-182C-4F21-AC05-B0EA9075B913}" srcOrd="1" destOrd="0" presId="urn:microsoft.com/office/officeart/2005/8/layout/list1"/>
    <dgm:cxn modelId="{DD49E71E-E50A-49FD-BCC2-79C6417A4761}" type="presOf" srcId="{3A094A87-14A1-4D4A-965F-CB409767718B}" destId="{0DA9AE7A-31AF-43DF-A595-35952527A405}" srcOrd="0" destOrd="0" presId="urn:microsoft.com/office/officeart/2005/8/layout/list1"/>
    <dgm:cxn modelId="{06925980-7718-4AAE-813C-0B3C8FAA454A}" type="presOf" srcId="{7F72DAB9-228A-4809-A739-6315547CC7FD}" destId="{CE53898E-9F5F-457C-8C14-30954526DB2B}" srcOrd="0" destOrd="0" presId="urn:microsoft.com/office/officeart/2005/8/layout/list1"/>
    <dgm:cxn modelId="{1B5CD392-0C0C-4412-BD90-25BC7E5D22B1}" srcId="{F016EF22-8D0A-49CF-9FE0-E5E064583F1C}" destId="{3A094A87-14A1-4D4A-965F-CB409767718B}" srcOrd="2" destOrd="0" parTransId="{9E0ADBEC-C0CB-461B-A463-8AA2A4459FC2}" sibTransId="{DACDDE6A-8E6C-48F0-8F7F-D2AAF14C5F34}"/>
    <dgm:cxn modelId="{DA1E489E-1FC3-451D-9E3A-5827C92DC7E5}" type="presOf" srcId="{835259D0-7C63-4490-A68E-9C2B1958A7FE}" destId="{FBD835CA-78A3-4887-9E9C-B52F09868C05}" srcOrd="1" destOrd="0" presId="urn:microsoft.com/office/officeart/2005/8/layout/list1"/>
    <dgm:cxn modelId="{E5CFF9A9-DA88-41A1-A215-7FE757F14910}" type="presOf" srcId="{835259D0-7C63-4490-A68E-9C2B1958A7FE}" destId="{B842E1C3-0C97-4CDB-90DD-7013C9058A1F}" srcOrd="0" destOrd="0" presId="urn:microsoft.com/office/officeart/2005/8/layout/list1"/>
    <dgm:cxn modelId="{C7357FB6-F79B-49B7-AD3D-1982FF86BD9C}" type="presOf" srcId="{F016EF22-8D0A-49CF-9FE0-E5E064583F1C}" destId="{0FE2A4B1-F752-4F9D-BB64-F57ED268DB76}" srcOrd="0" destOrd="0" presId="urn:microsoft.com/office/officeart/2005/8/layout/list1"/>
    <dgm:cxn modelId="{3F250BF1-452D-4EB6-98BF-1D1461189DFF}" srcId="{F016EF22-8D0A-49CF-9FE0-E5E064583F1C}" destId="{7F72DAB9-228A-4809-A739-6315547CC7FD}" srcOrd="0" destOrd="0" parTransId="{C5F0A604-2DB9-41B0-A097-CECD9743177C}" sibTransId="{3B150543-2F62-453C-A03B-302EDC742EFD}"/>
    <dgm:cxn modelId="{0A8943F2-A439-4AC7-B00D-8ACCA0521139}" srcId="{F016EF22-8D0A-49CF-9FE0-E5E064583F1C}" destId="{835259D0-7C63-4490-A68E-9C2B1958A7FE}" srcOrd="1" destOrd="0" parTransId="{FFCC62F5-09B2-4CAA-9395-504E41882881}" sibTransId="{CEE6695F-A40B-48E2-BD5A-01BB72F2C420}"/>
    <dgm:cxn modelId="{73003FF8-99F4-4412-AD8E-6239119AF56B}" type="presOf" srcId="{7F72DAB9-228A-4809-A739-6315547CC7FD}" destId="{2F3FF740-9FC2-45F7-BC93-BC8A44358013}" srcOrd="1" destOrd="0" presId="urn:microsoft.com/office/officeart/2005/8/layout/list1"/>
    <dgm:cxn modelId="{99002E11-8D20-41F6-B7B9-4AB23D25A15B}" type="presParOf" srcId="{0FE2A4B1-F752-4F9D-BB64-F57ED268DB76}" destId="{B38C6CDF-1D1E-4F5E-A733-8B8824DB12A9}" srcOrd="0" destOrd="0" presId="urn:microsoft.com/office/officeart/2005/8/layout/list1"/>
    <dgm:cxn modelId="{C9B06167-8FDA-4D35-A74B-43C89917D755}" type="presParOf" srcId="{B38C6CDF-1D1E-4F5E-A733-8B8824DB12A9}" destId="{CE53898E-9F5F-457C-8C14-30954526DB2B}" srcOrd="0" destOrd="0" presId="urn:microsoft.com/office/officeart/2005/8/layout/list1"/>
    <dgm:cxn modelId="{2E3C6343-3381-4940-8117-2CEE8DD93999}" type="presParOf" srcId="{B38C6CDF-1D1E-4F5E-A733-8B8824DB12A9}" destId="{2F3FF740-9FC2-45F7-BC93-BC8A44358013}" srcOrd="1" destOrd="0" presId="urn:microsoft.com/office/officeart/2005/8/layout/list1"/>
    <dgm:cxn modelId="{0465FBEC-8AEA-4BE5-BA51-7A684D1DDA8A}" type="presParOf" srcId="{0FE2A4B1-F752-4F9D-BB64-F57ED268DB76}" destId="{8B3DE94E-DA6F-442F-8C72-044099FCEC0A}" srcOrd="1" destOrd="0" presId="urn:microsoft.com/office/officeart/2005/8/layout/list1"/>
    <dgm:cxn modelId="{841F8AE3-63E0-4C5E-9271-A960126204D6}" type="presParOf" srcId="{0FE2A4B1-F752-4F9D-BB64-F57ED268DB76}" destId="{4B92AE9D-6CAB-4A69-B468-20CCF06FEAEA}" srcOrd="2" destOrd="0" presId="urn:microsoft.com/office/officeart/2005/8/layout/list1"/>
    <dgm:cxn modelId="{7AACD4D9-2834-45A2-B4D0-771F70F30446}" type="presParOf" srcId="{0FE2A4B1-F752-4F9D-BB64-F57ED268DB76}" destId="{BA3A0F6A-4F24-41F2-B6F7-FA585EEEC579}" srcOrd="3" destOrd="0" presId="urn:microsoft.com/office/officeart/2005/8/layout/list1"/>
    <dgm:cxn modelId="{F9D8362C-74C4-4B53-8F96-425947A9CB85}" type="presParOf" srcId="{0FE2A4B1-F752-4F9D-BB64-F57ED268DB76}" destId="{645DAF38-0C89-4119-BAED-7C9060158BAF}" srcOrd="4" destOrd="0" presId="urn:microsoft.com/office/officeart/2005/8/layout/list1"/>
    <dgm:cxn modelId="{E460974C-53CB-4EB3-8D4A-788D676FADB6}" type="presParOf" srcId="{645DAF38-0C89-4119-BAED-7C9060158BAF}" destId="{B842E1C3-0C97-4CDB-90DD-7013C9058A1F}" srcOrd="0" destOrd="0" presId="urn:microsoft.com/office/officeart/2005/8/layout/list1"/>
    <dgm:cxn modelId="{A4A036AE-54E9-43DE-8C21-33C1A0DC0D92}" type="presParOf" srcId="{645DAF38-0C89-4119-BAED-7C9060158BAF}" destId="{FBD835CA-78A3-4887-9E9C-B52F09868C05}" srcOrd="1" destOrd="0" presId="urn:microsoft.com/office/officeart/2005/8/layout/list1"/>
    <dgm:cxn modelId="{D91A8D59-80FA-421E-B579-382439E86DE6}" type="presParOf" srcId="{0FE2A4B1-F752-4F9D-BB64-F57ED268DB76}" destId="{AB38FCA4-5F4F-4B28-919F-97D661BE3779}" srcOrd="5" destOrd="0" presId="urn:microsoft.com/office/officeart/2005/8/layout/list1"/>
    <dgm:cxn modelId="{14AEDB61-36A5-418D-9DA1-03CD381ECC9C}" type="presParOf" srcId="{0FE2A4B1-F752-4F9D-BB64-F57ED268DB76}" destId="{F1E20720-781B-4D65-809D-8864A95BB2A9}" srcOrd="6" destOrd="0" presId="urn:microsoft.com/office/officeart/2005/8/layout/list1"/>
    <dgm:cxn modelId="{C6E41A68-3BCD-44C2-812C-3DC427BAA5DC}" type="presParOf" srcId="{0FE2A4B1-F752-4F9D-BB64-F57ED268DB76}" destId="{F7900C2F-A140-404E-84EE-AE6BBFE88023}" srcOrd="7" destOrd="0" presId="urn:microsoft.com/office/officeart/2005/8/layout/list1"/>
    <dgm:cxn modelId="{6877AC6F-C6FE-418B-94A5-BB461317BEEA}" type="presParOf" srcId="{0FE2A4B1-F752-4F9D-BB64-F57ED268DB76}" destId="{19DEBD11-59AD-45C9-903E-7BC1D117617D}" srcOrd="8" destOrd="0" presId="urn:microsoft.com/office/officeart/2005/8/layout/list1"/>
    <dgm:cxn modelId="{5CCE56C0-51BE-4CD4-BA01-7ED6676C2110}" type="presParOf" srcId="{19DEBD11-59AD-45C9-903E-7BC1D117617D}" destId="{0DA9AE7A-31AF-43DF-A595-35952527A405}" srcOrd="0" destOrd="0" presId="urn:microsoft.com/office/officeart/2005/8/layout/list1"/>
    <dgm:cxn modelId="{0C602EE2-9750-4DD1-9997-BC64595B6556}" type="presParOf" srcId="{19DEBD11-59AD-45C9-903E-7BC1D117617D}" destId="{FC172F3C-182C-4F21-AC05-B0EA9075B913}" srcOrd="1" destOrd="0" presId="urn:microsoft.com/office/officeart/2005/8/layout/list1"/>
    <dgm:cxn modelId="{1FCDB0B4-3BC6-4D40-9086-C65599085692}" type="presParOf" srcId="{0FE2A4B1-F752-4F9D-BB64-F57ED268DB76}" destId="{1019D715-0296-4327-B3D7-11EACDCE0AB9}" srcOrd="9" destOrd="0" presId="urn:microsoft.com/office/officeart/2005/8/layout/list1"/>
    <dgm:cxn modelId="{0479F2F9-3313-4089-91BF-97093F412C72}" type="presParOf" srcId="{0FE2A4B1-F752-4F9D-BB64-F57ED268DB76}" destId="{E59D3ADE-EA0D-4D37-AF52-D4B8C03D4681}" srcOrd="10" destOrd="0" presId="urn:microsoft.com/office/officeart/2005/8/layout/list1"/>
  </dgm:cxnLst>
  <dgm:bg>
    <a:effectLst>
      <a:outerShdw blurRad="50800" dist="38100" dir="13500000" algn="b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A63C3F-705A-41D2-B628-95C1C42CE81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F26F3-21B3-4601-8741-C51D612EF15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raktározás</a:t>
          </a:r>
          <a:endParaRPr lang="en-US" sz="27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76862548-A1C1-4E55-BE46-6B4EDF449954}" type="parTrans" cxnId="{3DAE5D94-C23A-43AB-9E30-1B4EF4AB8CAC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458E5ABF-8BFB-4D79-AF69-417BC2B943CF}" type="sibTrans" cxnId="{3DAE5D94-C23A-43AB-9E30-1B4EF4AB8CAC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D06D444D-0E2A-454D-8E15-93557E86E574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igényl</a:t>
          </a:r>
          <a:r>
            <a:rPr lang="hu-H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Light" panose="02040304050005020304" pitchFamily="18" charset="-18"/>
              <a:ea typeface="Microsoft Yi Baiti" panose="03000500000000000000" pitchFamily="66" charset="0"/>
            </a:rPr>
            <a:t>ő</a:t>
          </a:r>
          <a:r>
            <a:rPr lang="hu-HU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lapok kezelése</a:t>
          </a:r>
          <a:endParaRPr lang="en-US" sz="27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948D00A8-9884-4ED2-A83A-8ACA225645F6}" type="parTrans" cxnId="{4B7A16DD-465A-44B6-96E3-94E23CBCFAB0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0B8C078B-C020-42E3-980D-99C2E1C98668}" type="sibTrans" cxnId="{4B7A16DD-465A-44B6-96E3-94E23CBCFAB0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694670CA-F89B-446F-BC24-512B33A717E6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alapszint</a:t>
          </a:r>
          <a:r>
            <a:rPr lang="hu-H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Light" panose="02040304050005020304" pitchFamily="18" charset="-18"/>
              <a:ea typeface="Microsoft Yi Baiti" panose="03000500000000000000" pitchFamily="66" charset="0"/>
            </a:rPr>
            <a:t>ű</a:t>
          </a:r>
          <a:r>
            <a:rPr lang="hu-HU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 raktárkészlet-kiválogatás</a:t>
          </a:r>
          <a:endParaRPr lang="en-US" sz="27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56670DAF-B14A-4316-8FA2-419CFCCA6591}" type="parTrans" cxnId="{DCFB54E6-C4F6-4432-BA18-8FA6781D3F0F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02E5F36F-6B35-42D0-A85E-F38A71A6371F}" type="sibTrans" cxnId="{DCFB54E6-C4F6-4432-BA18-8FA6781D3F0F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40FF6047-FD60-4775-95D9-9B1DC8B8C877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egységcsomag felnyitása</a:t>
          </a:r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238D279D-121A-430F-BFED-4AB03203E00B}" type="parTrans" cxnId="{9E721219-BE10-439D-8EF6-AB9E5EFA29DF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286D4156-C463-4C69-8B4E-30693730927A}" type="sibTrans" cxnId="{9E721219-BE10-439D-8EF6-AB9E5EFA29DF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D373DBD2-C026-4447-854D-476FF2BF342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adatrögzítés</a:t>
          </a:r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AEBAC524-EAA2-40FC-BD5B-0882AC92B38E}" type="parTrans" cxnId="{4D867337-4A1B-4200-B3F6-06EA088CDB65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54D5B4B1-3B93-481F-B8E4-F54EA5150CD9}" type="sibTrans" cxnId="{4D867337-4A1B-4200-B3F6-06EA088CDB65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5817F433-5D6E-4C63-906F-33F2AC9F413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2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„asztalára tesszük”</a:t>
          </a:r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7DCB89B1-ED32-4BD2-BE3A-661E6098895C}" type="parTrans" cxnId="{91E27795-197A-45E7-B41B-3F84E3EC4DFD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C718CA16-20A4-4179-B321-76CDBCF58C7F}" type="sibTrans" cxnId="{91E27795-197A-45E7-B41B-3F84E3EC4DFD}">
      <dgm:prSet/>
      <dgm:spPr/>
      <dgm:t>
        <a:bodyPr/>
        <a:lstStyle/>
        <a:p>
          <a:endParaRPr lang="en-US" sz="2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gm:t>
    </dgm:pt>
    <dgm:pt modelId="{3D82EF2E-FEBC-44A8-9F42-BD2E9D5008AF}" type="pres">
      <dgm:prSet presAssocID="{26A63C3F-705A-41D2-B628-95C1C42CE814}" presName="diagram" presStyleCnt="0">
        <dgm:presLayoutVars>
          <dgm:dir/>
          <dgm:resizeHandles val="exact"/>
        </dgm:presLayoutVars>
      </dgm:prSet>
      <dgm:spPr/>
    </dgm:pt>
    <dgm:pt modelId="{4E174262-753D-4232-9F72-9DF619441B07}" type="pres">
      <dgm:prSet presAssocID="{8F6F26F3-21B3-4601-8741-C51D612EF155}" presName="node" presStyleLbl="node1" presStyleIdx="0" presStyleCnt="6">
        <dgm:presLayoutVars>
          <dgm:bulletEnabled val="1"/>
        </dgm:presLayoutVars>
      </dgm:prSet>
      <dgm:spPr/>
    </dgm:pt>
    <dgm:pt modelId="{59FD4661-E0AA-48D9-99B0-6CF2F2DCCD49}" type="pres">
      <dgm:prSet presAssocID="{458E5ABF-8BFB-4D79-AF69-417BC2B943CF}" presName="sibTrans" presStyleCnt="0"/>
      <dgm:spPr/>
    </dgm:pt>
    <dgm:pt modelId="{532F8208-B688-43F3-BAC6-04FCD6557BF1}" type="pres">
      <dgm:prSet presAssocID="{D06D444D-0E2A-454D-8E15-93557E86E574}" presName="node" presStyleLbl="node1" presStyleIdx="1" presStyleCnt="6">
        <dgm:presLayoutVars>
          <dgm:bulletEnabled val="1"/>
        </dgm:presLayoutVars>
      </dgm:prSet>
      <dgm:spPr/>
    </dgm:pt>
    <dgm:pt modelId="{377CD45D-0087-435C-B698-BD0E38D666A9}" type="pres">
      <dgm:prSet presAssocID="{0B8C078B-C020-42E3-980D-99C2E1C98668}" presName="sibTrans" presStyleCnt="0"/>
      <dgm:spPr/>
    </dgm:pt>
    <dgm:pt modelId="{6CDC61F0-90DB-4826-BC25-223B1078A59F}" type="pres">
      <dgm:prSet presAssocID="{694670CA-F89B-446F-BC24-512B33A717E6}" presName="node" presStyleLbl="node1" presStyleIdx="2" presStyleCnt="6">
        <dgm:presLayoutVars>
          <dgm:bulletEnabled val="1"/>
        </dgm:presLayoutVars>
      </dgm:prSet>
      <dgm:spPr/>
    </dgm:pt>
    <dgm:pt modelId="{4093D8E1-6E4B-4364-873E-BF15D5D93552}" type="pres">
      <dgm:prSet presAssocID="{02E5F36F-6B35-42D0-A85E-F38A71A6371F}" presName="sibTrans" presStyleCnt="0"/>
      <dgm:spPr/>
    </dgm:pt>
    <dgm:pt modelId="{8D345397-F4AC-4C91-81EC-59B80F564BB9}" type="pres">
      <dgm:prSet presAssocID="{40FF6047-FD60-4775-95D9-9B1DC8B8C877}" presName="node" presStyleLbl="node1" presStyleIdx="3" presStyleCnt="6">
        <dgm:presLayoutVars>
          <dgm:bulletEnabled val="1"/>
        </dgm:presLayoutVars>
      </dgm:prSet>
      <dgm:spPr/>
    </dgm:pt>
    <dgm:pt modelId="{E0F65A36-98D8-41D2-883C-9D9ACD5E01A7}" type="pres">
      <dgm:prSet presAssocID="{286D4156-C463-4C69-8B4E-30693730927A}" presName="sibTrans" presStyleCnt="0"/>
      <dgm:spPr/>
    </dgm:pt>
    <dgm:pt modelId="{220258B1-1E5B-4DBA-AC74-0F85E8409E8E}" type="pres">
      <dgm:prSet presAssocID="{D373DBD2-C026-4447-854D-476FF2BF3428}" presName="node" presStyleLbl="node1" presStyleIdx="4" presStyleCnt="6">
        <dgm:presLayoutVars>
          <dgm:bulletEnabled val="1"/>
        </dgm:presLayoutVars>
      </dgm:prSet>
      <dgm:spPr/>
    </dgm:pt>
    <dgm:pt modelId="{2369B3AA-70D9-49F6-B8A6-63919C26F22B}" type="pres">
      <dgm:prSet presAssocID="{54D5B4B1-3B93-481F-B8E4-F54EA5150CD9}" presName="sibTrans" presStyleCnt="0"/>
      <dgm:spPr/>
    </dgm:pt>
    <dgm:pt modelId="{5FBB27A8-42BA-4185-9101-32DCCBA18B56}" type="pres">
      <dgm:prSet presAssocID="{5817F433-5D6E-4C63-906F-33F2AC9F413E}" presName="node" presStyleLbl="node1" presStyleIdx="5" presStyleCnt="6">
        <dgm:presLayoutVars>
          <dgm:bulletEnabled val="1"/>
        </dgm:presLayoutVars>
      </dgm:prSet>
      <dgm:spPr/>
    </dgm:pt>
  </dgm:ptLst>
  <dgm:cxnLst>
    <dgm:cxn modelId="{3FD46310-B2D9-4D88-9DF3-914E66F38439}" type="presOf" srcId="{D06D444D-0E2A-454D-8E15-93557E86E574}" destId="{532F8208-B688-43F3-BAC6-04FCD6557BF1}" srcOrd="0" destOrd="0" presId="urn:microsoft.com/office/officeart/2005/8/layout/default"/>
    <dgm:cxn modelId="{9E721219-BE10-439D-8EF6-AB9E5EFA29DF}" srcId="{26A63C3F-705A-41D2-B628-95C1C42CE814}" destId="{40FF6047-FD60-4775-95D9-9B1DC8B8C877}" srcOrd="3" destOrd="0" parTransId="{238D279D-121A-430F-BFED-4AB03203E00B}" sibTransId="{286D4156-C463-4C69-8B4E-30693730927A}"/>
    <dgm:cxn modelId="{4D867337-4A1B-4200-B3F6-06EA088CDB65}" srcId="{26A63C3F-705A-41D2-B628-95C1C42CE814}" destId="{D373DBD2-C026-4447-854D-476FF2BF3428}" srcOrd="4" destOrd="0" parTransId="{AEBAC524-EAA2-40FC-BD5B-0882AC92B38E}" sibTransId="{54D5B4B1-3B93-481F-B8E4-F54EA5150CD9}"/>
    <dgm:cxn modelId="{FAB3B049-81E0-4A50-8CD1-B53F875E5371}" type="presOf" srcId="{26A63C3F-705A-41D2-B628-95C1C42CE814}" destId="{3D82EF2E-FEBC-44A8-9F42-BD2E9D5008AF}" srcOrd="0" destOrd="0" presId="urn:microsoft.com/office/officeart/2005/8/layout/default"/>
    <dgm:cxn modelId="{54EEE14C-7820-4BCF-94EA-7FDD0C7152F1}" type="presOf" srcId="{D373DBD2-C026-4447-854D-476FF2BF3428}" destId="{220258B1-1E5B-4DBA-AC74-0F85E8409E8E}" srcOrd="0" destOrd="0" presId="urn:microsoft.com/office/officeart/2005/8/layout/default"/>
    <dgm:cxn modelId="{38127680-E0EF-4AE8-9135-5BF640F75D45}" type="presOf" srcId="{5817F433-5D6E-4C63-906F-33F2AC9F413E}" destId="{5FBB27A8-42BA-4185-9101-32DCCBA18B56}" srcOrd="0" destOrd="0" presId="urn:microsoft.com/office/officeart/2005/8/layout/default"/>
    <dgm:cxn modelId="{544C6A91-5953-401B-823F-AF3C80F1740E}" type="presOf" srcId="{40FF6047-FD60-4775-95D9-9B1DC8B8C877}" destId="{8D345397-F4AC-4C91-81EC-59B80F564BB9}" srcOrd="0" destOrd="0" presId="urn:microsoft.com/office/officeart/2005/8/layout/default"/>
    <dgm:cxn modelId="{3DAE5D94-C23A-43AB-9E30-1B4EF4AB8CAC}" srcId="{26A63C3F-705A-41D2-B628-95C1C42CE814}" destId="{8F6F26F3-21B3-4601-8741-C51D612EF155}" srcOrd="0" destOrd="0" parTransId="{76862548-A1C1-4E55-BE46-6B4EDF449954}" sibTransId="{458E5ABF-8BFB-4D79-AF69-417BC2B943CF}"/>
    <dgm:cxn modelId="{91E27795-197A-45E7-B41B-3F84E3EC4DFD}" srcId="{26A63C3F-705A-41D2-B628-95C1C42CE814}" destId="{5817F433-5D6E-4C63-906F-33F2AC9F413E}" srcOrd="5" destOrd="0" parTransId="{7DCB89B1-ED32-4BD2-BE3A-661E6098895C}" sibTransId="{C718CA16-20A4-4179-B321-76CDBCF58C7F}"/>
    <dgm:cxn modelId="{764BEEA1-2658-43CC-8907-0AAE8FEEAA4A}" type="presOf" srcId="{8F6F26F3-21B3-4601-8741-C51D612EF155}" destId="{4E174262-753D-4232-9F72-9DF619441B07}" srcOrd="0" destOrd="0" presId="urn:microsoft.com/office/officeart/2005/8/layout/default"/>
    <dgm:cxn modelId="{4B7A16DD-465A-44B6-96E3-94E23CBCFAB0}" srcId="{26A63C3F-705A-41D2-B628-95C1C42CE814}" destId="{D06D444D-0E2A-454D-8E15-93557E86E574}" srcOrd="1" destOrd="0" parTransId="{948D00A8-9884-4ED2-A83A-8ACA225645F6}" sibTransId="{0B8C078B-C020-42E3-980D-99C2E1C98668}"/>
    <dgm:cxn modelId="{DCFB54E6-C4F6-4432-BA18-8FA6781D3F0F}" srcId="{26A63C3F-705A-41D2-B628-95C1C42CE814}" destId="{694670CA-F89B-446F-BC24-512B33A717E6}" srcOrd="2" destOrd="0" parTransId="{56670DAF-B14A-4316-8FA2-419CFCCA6591}" sibTransId="{02E5F36F-6B35-42D0-A85E-F38A71A6371F}"/>
    <dgm:cxn modelId="{91FA29F1-1A70-46D5-A7A6-A976AE47F68F}" type="presOf" srcId="{694670CA-F89B-446F-BC24-512B33A717E6}" destId="{6CDC61F0-90DB-4826-BC25-223B1078A59F}" srcOrd="0" destOrd="0" presId="urn:microsoft.com/office/officeart/2005/8/layout/default"/>
    <dgm:cxn modelId="{383ADC8C-27FF-4914-AC74-954536304E42}" type="presParOf" srcId="{3D82EF2E-FEBC-44A8-9F42-BD2E9D5008AF}" destId="{4E174262-753D-4232-9F72-9DF619441B07}" srcOrd="0" destOrd="0" presId="urn:microsoft.com/office/officeart/2005/8/layout/default"/>
    <dgm:cxn modelId="{85277227-EE36-442E-86EA-5C1F325BE51E}" type="presParOf" srcId="{3D82EF2E-FEBC-44A8-9F42-BD2E9D5008AF}" destId="{59FD4661-E0AA-48D9-99B0-6CF2F2DCCD49}" srcOrd="1" destOrd="0" presId="urn:microsoft.com/office/officeart/2005/8/layout/default"/>
    <dgm:cxn modelId="{48D25C23-8FFC-4FDD-A04A-5CA12527A03B}" type="presParOf" srcId="{3D82EF2E-FEBC-44A8-9F42-BD2E9D5008AF}" destId="{532F8208-B688-43F3-BAC6-04FCD6557BF1}" srcOrd="2" destOrd="0" presId="urn:microsoft.com/office/officeart/2005/8/layout/default"/>
    <dgm:cxn modelId="{BD3F1893-80EE-428F-B992-C284857BD2EC}" type="presParOf" srcId="{3D82EF2E-FEBC-44A8-9F42-BD2E9D5008AF}" destId="{377CD45D-0087-435C-B698-BD0E38D666A9}" srcOrd="3" destOrd="0" presId="urn:microsoft.com/office/officeart/2005/8/layout/default"/>
    <dgm:cxn modelId="{2D6A6570-F8A9-4F22-B5E2-7E18FFD9E089}" type="presParOf" srcId="{3D82EF2E-FEBC-44A8-9F42-BD2E9D5008AF}" destId="{6CDC61F0-90DB-4826-BC25-223B1078A59F}" srcOrd="4" destOrd="0" presId="urn:microsoft.com/office/officeart/2005/8/layout/default"/>
    <dgm:cxn modelId="{C70CF19B-CE95-4C5C-8CE1-6F5436E6F08F}" type="presParOf" srcId="{3D82EF2E-FEBC-44A8-9F42-BD2E9D5008AF}" destId="{4093D8E1-6E4B-4364-873E-BF15D5D93552}" srcOrd="5" destOrd="0" presId="urn:microsoft.com/office/officeart/2005/8/layout/default"/>
    <dgm:cxn modelId="{DE5E686B-77A7-42D2-9FA3-9D6FE6630535}" type="presParOf" srcId="{3D82EF2E-FEBC-44A8-9F42-BD2E9D5008AF}" destId="{8D345397-F4AC-4C91-81EC-59B80F564BB9}" srcOrd="6" destOrd="0" presId="urn:microsoft.com/office/officeart/2005/8/layout/default"/>
    <dgm:cxn modelId="{4081A7E7-A73A-45B3-BACD-C5765D27AF3E}" type="presParOf" srcId="{3D82EF2E-FEBC-44A8-9F42-BD2E9D5008AF}" destId="{E0F65A36-98D8-41D2-883C-9D9ACD5E01A7}" srcOrd="7" destOrd="0" presId="urn:microsoft.com/office/officeart/2005/8/layout/default"/>
    <dgm:cxn modelId="{E273AECD-741C-4DEE-B377-19D1B21C02E4}" type="presParOf" srcId="{3D82EF2E-FEBC-44A8-9F42-BD2E9D5008AF}" destId="{220258B1-1E5B-4DBA-AC74-0F85E8409E8E}" srcOrd="8" destOrd="0" presId="urn:microsoft.com/office/officeart/2005/8/layout/default"/>
    <dgm:cxn modelId="{619DFE0C-0322-4AB8-8CCE-4E950B18E46D}" type="presParOf" srcId="{3D82EF2E-FEBC-44A8-9F42-BD2E9D5008AF}" destId="{2369B3AA-70D9-49F6-B8A6-63919C26F22B}" srcOrd="9" destOrd="0" presId="urn:microsoft.com/office/officeart/2005/8/layout/default"/>
    <dgm:cxn modelId="{A6D866DA-470D-4E0C-A5D9-76155E80D754}" type="presParOf" srcId="{3D82EF2E-FEBC-44A8-9F42-BD2E9D5008AF}" destId="{5FBB27A8-42BA-4185-9101-32DCCBA18B56}" srcOrd="10" destOrd="0" presId="urn:microsoft.com/office/officeart/2005/8/layout/default"/>
  </dgm:cxnLst>
  <dgm:bg>
    <a:effectLst>
      <a:outerShdw blurRad="50800" dist="38100" dir="13500000" algn="b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2AE9D-6CAB-4A69-B468-20CCF06FEAEA}">
      <dsp:nvSpPr>
        <dsp:cNvPr id="0" name=""/>
        <dsp:cNvSpPr/>
      </dsp:nvSpPr>
      <dsp:spPr>
        <a:xfrm>
          <a:off x="1634247" y="287204"/>
          <a:ext cx="505641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FF740-9FC2-45F7-BC93-BC8A44358013}">
      <dsp:nvSpPr>
        <dsp:cNvPr id="0" name=""/>
        <dsp:cNvSpPr/>
      </dsp:nvSpPr>
      <dsp:spPr>
        <a:xfrm>
          <a:off x="1835375" y="36284"/>
          <a:ext cx="4654038" cy="501840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261" tIns="0" rIns="22026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>
              <a:latin typeface="Microsoft Yi Baiti" panose="03000500000000000000" pitchFamily="66" charset="0"/>
              <a:ea typeface="Microsoft Yi Baiti" panose="03000500000000000000" pitchFamily="66" charset="0"/>
            </a:rPr>
            <a:t>„A” aktivitása kisebb + kevés munka</a:t>
          </a:r>
          <a:endParaRPr lang="en-US" sz="2400" kern="12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1859873" y="60782"/>
        <a:ext cx="4605042" cy="452844"/>
      </dsp:txXfrm>
    </dsp:sp>
    <dsp:sp modelId="{F1E20720-781B-4D65-809D-8864A95BB2A9}">
      <dsp:nvSpPr>
        <dsp:cNvPr id="0" name=""/>
        <dsp:cNvSpPr/>
      </dsp:nvSpPr>
      <dsp:spPr>
        <a:xfrm>
          <a:off x="875772" y="1094901"/>
          <a:ext cx="657336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835CA-78A3-4887-9E9C-B52F09868C05}">
      <dsp:nvSpPr>
        <dsp:cNvPr id="0" name=""/>
        <dsp:cNvSpPr/>
      </dsp:nvSpPr>
      <dsp:spPr>
        <a:xfrm>
          <a:off x="1122570" y="853122"/>
          <a:ext cx="6079649" cy="501840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261" tIns="0" rIns="22026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>
              <a:latin typeface="Microsoft Yi Baiti" panose="03000500000000000000" pitchFamily="66" charset="0"/>
              <a:ea typeface="Microsoft Yi Baiti" panose="03000500000000000000" pitchFamily="66" charset="0"/>
            </a:rPr>
            <a:t>„B” aktivitása nagyobb + sokkal több munka</a:t>
          </a:r>
          <a:endParaRPr lang="en-US" sz="2400" kern="12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1147068" y="877620"/>
        <a:ext cx="6030653" cy="452844"/>
      </dsp:txXfrm>
    </dsp:sp>
    <dsp:sp modelId="{E59D3ADE-EA0D-4D37-AF52-D4B8C03D4681}">
      <dsp:nvSpPr>
        <dsp:cNvPr id="0" name=""/>
        <dsp:cNvSpPr/>
      </dsp:nvSpPr>
      <dsp:spPr>
        <a:xfrm>
          <a:off x="288455" y="1884016"/>
          <a:ext cx="776531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72F3C-182C-4F21-AC05-B0EA9075B913}">
      <dsp:nvSpPr>
        <dsp:cNvPr id="0" name=""/>
        <dsp:cNvSpPr/>
      </dsp:nvSpPr>
      <dsp:spPr>
        <a:xfrm>
          <a:off x="532160" y="1635759"/>
          <a:ext cx="7260509" cy="501840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261" tIns="0" rIns="22026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>
              <a:latin typeface="Microsoft Yi Baiti" panose="03000500000000000000" pitchFamily="66" charset="0"/>
              <a:ea typeface="Microsoft Yi Baiti" panose="03000500000000000000" pitchFamily="66" charset="0"/>
            </a:rPr>
            <a:t>ennek ellenére a bevétel és a költség mégis megegyezik</a:t>
          </a:r>
          <a:endParaRPr lang="en-US" sz="2400" kern="1200" dirty="0"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556658" y="1660257"/>
        <a:ext cx="7211513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74262-753D-4232-9F72-9DF619441B07}">
      <dsp:nvSpPr>
        <dsp:cNvPr id="0" name=""/>
        <dsp:cNvSpPr/>
      </dsp:nvSpPr>
      <dsp:spPr>
        <a:xfrm>
          <a:off x="0" y="452044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raktározás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0" y="452044"/>
        <a:ext cx="2426663" cy="1455997"/>
      </dsp:txXfrm>
    </dsp:sp>
    <dsp:sp modelId="{532F8208-B688-43F3-BAC6-04FCD6557BF1}">
      <dsp:nvSpPr>
        <dsp:cNvPr id="0" name=""/>
        <dsp:cNvSpPr/>
      </dsp:nvSpPr>
      <dsp:spPr>
        <a:xfrm>
          <a:off x="2669329" y="452044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igényl</a:t>
          </a:r>
          <a:r>
            <a:rPr lang="hu-HU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Light" panose="02040304050005020304" pitchFamily="18" charset="-18"/>
              <a:ea typeface="Microsoft Yi Baiti" panose="03000500000000000000" pitchFamily="66" charset="0"/>
            </a:rPr>
            <a:t>ő</a:t>
          </a:r>
          <a:r>
            <a:rPr lang="hu-HU" sz="2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lapok kezelése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2669329" y="452044"/>
        <a:ext cx="2426663" cy="1455997"/>
      </dsp:txXfrm>
    </dsp:sp>
    <dsp:sp modelId="{6CDC61F0-90DB-4826-BC25-223B1078A59F}">
      <dsp:nvSpPr>
        <dsp:cNvPr id="0" name=""/>
        <dsp:cNvSpPr/>
      </dsp:nvSpPr>
      <dsp:spPr>
        <a:xfrm>
          <a:off x="5338658" y="452044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alapszint</a:t>
          </a:r>
          <a:r>
            <a:rPr lang="hu-HU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Light" panose="02040304050005020304" pitchFamily="18" charset="-18"/>
              <a:ea typeface="Microsoft Yi Baiti" panose="03000500000000000000" pitchFamily="66" charset="0"/>
            </a:rPr>
            <a:t>ű</a:t>
          </a:r>
          <a:r>
            <a:rPr lang="hu-HU" sz="2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 raktárkészlet-kiválogatás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5338658" y="452044"/>
        <a:ext cx="2426663" cy="1455997"/>
      </dsp:txXfrm>
    </dsp:sp>
    <dsp:sp modelId="{8D345397-F4AC-4C91-81EC-59B80F564BB9}">
      <dsp:nvSpPr>
        <dsp:cNvPr id="0" name=""/>
        <dsp:cNvSpPr/>
      </dsp:nvSpPr>
      <dsp:spPr>
        <a:xfrm>
          <a:off x="0" y="2150708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egységcsomag felnyitása</a:t>
          </a:r>
          <a:endParaRPr lang="en-U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0" y="2150708"/>
        <a:ext cx="2426663" cy="1455997"/>
      </dsp:txXfrm>
    </dsp:sp>
    <dsp:sp modelId="{220258B1-1E5B-4DBA-AC74-0F85E8409E8E}">
      <dsp:nvSpPr>
        <dsp:cNvPr id="0" name=""/>
        <dsp:cNvSpPr/>
      </dsp:nvSpPr>
      <dsp:spPr>
        <a:xfrm>
          <a:off x="2669329" y="2150708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adatrögzítés</a:t>
          </a:r>
          <a:endParaRPr lang="en-U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2669329" y="2150708"/>
        <a:ext cx="2426663" cy="1455997"/>
      </dsp:txXfrm>
    </dsp:sp>
    <dsp:sp modelId="{5FBB27A8-42BA-4185-9101-32DCCBA18B56}">
      <dsp:nvSpPr>
        <dsp:cNvPr id="0" name=""/>
        <dsp:cNvSpPr/>
      </dsp:nvSpPr>
      <dsp:spPr>
        <a:xfrm>
          <a:off x="5338658" y="2150708"/>
          <a:ext cx="2426663" cy="1455997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i Baiti" panose="03000500000000000000" pitchFamily="66" charset="0"/>
              <a:ea typeface="Microsoft Yi Baiti" panose="03000500000000000000" pitchFamily="66" charset="0"/>
            </a:rPr>
            <a:t>„asztalára tesszük”</a:t>
          </a:r>
          <a:endParaRPr lang="en-U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icrosoft Yi Baiti" panose="03000500000000000000" pitchFamily="66" charset="0"/>
            <a:ea typeface="Microsoft Yi Baiti" panose="03000500000000000000" pitchFamily="66" charset="0"/>
          </a:endParaRPr>
        </a:p>
      </dsp:txBody>
      <dsp:txXfrm>
        <a:off x="5338658" y="2150708"/>
        <a:ext cx="2426663" cy="145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8760E46D-63D2-3A07-3875-7DF31B1A1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83BC26B-0B27-EBE2-412A-39B4A5A85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F131E-F51F-41BE-AF0C-12B064142EFA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D31E871-6876-833D-B151-8E20184EA0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BF775E8-A22B-9C45-DE03-B5171972D5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EB63E-A70F-4C0B-95DE-D23CF27D450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4315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3ED6-A31D-45F6-86A7-89E17D64E7D8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F5B36-0EDA-44F3-9149-76A67A7EB72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178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F5B36-0EDA-44F3-9149-76A67A7EB72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83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9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7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82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86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94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72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21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084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3200"/>
            </a:lvl1pPr>
            <a:lvl2pPr marL="720000" indent="-270000">
              <a:spcBef>
                <a:spcPts val="600"/>
              </a:spcBef>
              <a:spcAft>
                <a:spcPts val="600"/>
              </a:spcAft>
              <a:buFont typeface="Wingdings 2" panose="05020102010507070707" pitchFamily="18" charset="2"/>
              <a:buChar char=""/>
              <a:defRPr sz="2800"/>
            </a:lvl2pPr>
            <a:lvl3pPr>
              <a:spcBef>
                <a:spcPts val="600"/>
              </a:spcBef>
              <a:spcAft>
                <a:spcPts val="600"/>
              </a:spcAft>
              <a:defRPr sz="2400"/>
            </a:lvl3pPr>
            <a:lvl4pPr>
              <a:spcBef>
                <a:spcPts val="600"/>
              </a:spcBef>
              <a:spcAft>
                <a:spcPts val="600"/>
              </a:spcAft>
              <a:defRPr sz="2000"/>
            </a:lvl4pPr>
            <a:lvl5pPr>
              <a:spcBef>
                <a:spcPts val="6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29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8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0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4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68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6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38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12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02287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DDA0056-707D-4B29-851D-DCBEE6AAB42B}" type="datetimeFigureOut">
              <a:rPr lang="hu-HU" smtClean="0"/>
              <a:t>2024. 11. 11.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5DA435-D776-4F98-9543-B9BCFFB1C8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373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odoni MT" panose="02070603080606020203" pitchFamily="18" charset="0"/>
          <a:ea typeface="+mj-ea"/>
          <a:cs typeface="Bodoni MT" panose="02070603080606020203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i Baiti" panose="03000500000000000000" pitchFamily="66" charset="0"/>
          <a:ea typeface="Microsoft Yi Baiti" panose="03000500000000000000" pitchFamily="66" charset="0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i Baiti" panose="03000500000000000000" pitchFamily="66" charset="0"/>
          <a:ea typeface="Microsoft Yi Baiti" panose="03000500000000000000" pitchFamily="66" charset="0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i Baiti" panose="03000500000000000000" pitchFamily="66" charset="0"/>
          <a:ea typeface="Microsoft Yi Baiti" panose="03000500000000000000" pitchFamily="66" charset="0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i Baiti" panose="03000500000000000000" pitchFamily="66" charset="0"/>
          <a:ea typeface="Microsoft Yi Baiti" panose="03000500000000000000" pitchFamily="66" charset="0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i Baiti" panose="03000500000000000000" pitchFamily="66" charset="0"/>
          <a:ea typeface="Microsoft Yi Baiti" panose="03000500000000000000" pitchFamily="66" charset="0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0921588-F308-0C22-695B-F512DC902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20" y="2589087"/>
            <a:ext cx="7080026" cy="1009251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Allied Office Products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367A3EBD-588D-149E-3C14-04E52AA6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249" y="3429000"/>
            <a:ext cx="1879567" cy="788726"/>
          </a:xfrm>
        </p:spPr>
        <p:txBody>
          <a:bodyPr>
            <a:normAutofit/>
          </a:bodyPr>
          <a:lstStyle/>
          <a:p>
            <a:r>
              <a:rPr lang="hu-HU" sz="3200" dirty="0"/>
              <a:t>adaptáció</a:t>
            </a:r>
          </a:p>
        </p:txBody>
      </p:sp>
      <p:sp>
        <p:nvSpPr>
          <p:cNvPr id="6" name="Alcím 4">
            <a:extLst>
              <a:ext uri="{FF2B5EF4-FFF2-40B4-BE49-F238E27FC236}">
                <a16:creationId xmlns:a16="http://schemas.microsoft.com/office/drawing/2014/main" id="{D5D8EBD4-3225-29F3-04B7-B7E9F42B8E20}"/>
              </a:ext>
            </a:extLst>
          </p:cNvPr>
          <p:cNvSpPr txBox="1">
            <a:spLocks/>
          </p:cNvSpPr>
          <p:nvPr/>
        </p:nvSpPr>
        <p:spPr>
          <a:xfrm>
            <a:off x="7094058" y="6153630"/>
            <a:ext cx="2027976" cy="3961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hu-HU" sz="27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Czibulka Liza</a:t>
            </a:r>
          </a:p>
        </p:txBody>
      </p:sp>
    </p:spTree>
    <p:extLst>
      <p:ext uri="{BB962C8B-B14F-4D97-AF65-F5344CB8AC3E}">
        <p14:creationId xmlns:p14="http://schemas.microsoft.com/office/powerpoint/2010/main" val="4489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283D0-A4AD-B72A-91BA-9A5DAE91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Becslések 1992-re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1605E4-13B9-0A36-8D8A-4B6FC1940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2982729"/>
          </a:xfrm>
        </p:spPr>
        <p:txBody>
          <a:bodyPr>
            <a:noAutofit/>
          </a:bodyPr>
          <a:lstStyle/>
          <a:p>
            <a:r>
              <a:rPr lang="hu-HU" sz="2700" dirty="0">
                <a:solidFill>
                  <a:schemeClr val="tx1"/>
                </a:solidFill>
              </a:rPr>
              <a:t>350 000 doboz készletállomány</a:t>
            </a:r>
          </a:p>
          <a:p>
            <a:r>
              <a:rPr lang="hu-HU" sz="2700" dirty="0">
                <a:solidFill>
                  <a:schemeClr val="tx1"/>
                </a:solidFill>
              </a:rPr>
              <a:t>310 000 igényl</a:t>
            </a:r>
            <a:r>
              <a:rPr lang="hu-HU" sz="2000" dirty="0">
                <a:solidFill>
                  <a:schemeClr val="tx1"/>
                </a:solidFill>
                <a:effectLst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lap</a:t>
            </a:r>
          </a:p>
          <a:p>
            <a:r>
              <a:rPr lang="hu-HU" sz="2700" dirty="0">
                <a:solidFill>
                  <a:schemeClr val="tx1"/>
                </a:solidFill>
              </a:rPr>
              <a:t>átlagban 2.5 vonás</a:t>
            </a:r>
          </a:p>
          <a:p>
            <a:r>
              <a:rPr lang="hu-HU" sz="2700" dirty="0">
                <a:solidFill>
                  <a:schemeClr val="tx1"/>
                </a:solidFill>
              </a:rPr>
              <a:t>90% egységcsomagok felnyitása</a:t>
            </a:r>
          </a:p>
          <a:p>
            <a:r>
              <a:rPr lang="hu-HU" sz="2700" dirty="0">
                <a:solidFill>
                  <a:schemeClr val="tx1"/>
                </a:solidFill>
              </a:rPr>
              <a:t>13%-os t</a:t>
            </a:r>
            <a:r>
              <a:rPr lang="hu-HU" sz="2000" dirty="0">
                <a:solidFill>
                  <a:schemeClr val="tx1"/>
                </a:solidFill>
                <a:effectLst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keköltség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D4F33C7-75E8-F175-B626-339F73C39460}"/>
              </a:ext>
            </a:extLst>
          </p:cNvPr>
          <p:cNvSpPr/>
          <p:nvPr/>
        </p:nvSpPr>
        <p:spPr>
          <a:xfrm>
            <a:off x="2136556" y="5155713"/>
            <a:ext cx="4870887" cy="883138"/>
          </a:xfrm>
          <a:prstGeom prst="roundRect">
            <a:avLst>
              <a:gd name="adj" fmla="val 31444"/>
            </a:avLst>
          </a:prstGeom>
          <a:solidFill>
            <a:schemeClr val="accent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„Csak annyit terhelünk az ügyfélre,</a:t>
            </a:r>
            <a:b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</a:b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amennyibe nekünk ténylegesen kerül.”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C40EA0-172E-2F58-D58E-B17A66AB2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4000"/>
                    </a14:imgEffect>
                    <a14:imgEffect>
                      <a14:brightnessContrast bright="40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64493" y="1083376"/>
            <a:ext cx="1628775" cy="162707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C0B81D-6366-3D7C-9CB7-024621013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4000"/>
                    </a14:imgEffect>
                    <a14:imgEffect>
                      <a14:brightnessContrast bright="40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264493" y="2884196"/>
            <a:ext cx="1628775" cy="162707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D08B35-7778-A08E-C9C9-E80E70D9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További intézkedések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8CA721-CB20-0121-C9B7-7B5D30B2F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8099058" cy="4058751"/>
          </a:xfrm>
        </p:spPr>
        <p:txBody>
          <a:bodyPr>
            <a:normAutofit/>
          </a:bodyPr>
          <a:lstStyle/>
          <a:p>
            <a:r>
              <a:rPr lang="hu-HU" sz="2700" dirty="0">
                <a:solidFill>
                  <a:schemeClr val="tx1"/>
                </a:solidFill>
              </a:rPr>
              <a:t>elöregedett készletelemek (&gt; 9 hónap tárolás)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  +1.5%</a:t>
            </a:r>
          </a:p>
          <a:p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„asztalára tesszük” (1.5 – 2 óra)  + 30 $</a:t>
            </a:r>
          </a:p>
          <a:p>
            <a:endParaRPr lang="hu-HU" sz="27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Doug </a:t>
            </a:r>
            <a:r>
              <a:rPr lang="hu-HU" sz="2700" dirty="0" err="1">
                <a:solidFill>
                  <a:schemeClr val="tx1"/>
                </a:solidFill>
                <a:sym typeface="Wingdings" panose="05000000000000000000" pitchFamily="2" charset="2"/>
              </a:rPr>
              <a:t>Kingsley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 (Üzleti Formanyomtatvány Divízió igazgatója)</a:t>
            </a:r>
          </a:p>
          <a:p>
            <a:pPr lvl="1"/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SBP (Service-</a:t>
            </a:r>
            <a:r>
              <a:rPr lang="hu-HU" sz="2700" dirty="0" err="1">
                <a:solidFill>
                  <a:schemeClr val="tx1"/>
                </a:solidFill>
                <a:sym typeface="Wingdings" panose="05000000000000000000" pitchFamily="2" charset="2"/>
              </a:rPr>
              <a:t>Based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sz="2700" dirty="0" err="1">
                <a:solidFill>
                  <a:schemeClr val="tx1"/>
                </a:solidFill>
                <a:sym typeface="Wingdings" panose="05000000000000000000" pitchFamily="2" charset="2"/>
              </a:rPr>
              <a:t>Pricing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endParaRPr lang="hu-HU" sz="27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hu-HU" sz="2700" dirty="0">
              <a:solidFill>
                <a:schemeClr val="tx1"/>
              </a:solidFill>
            </a:endParaRPr>
          </a:p>
        </p:txBody>
      </p: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8AACD625-7933-3C29-17E9-9C362EACC003}"/>
              </a:ext>
            </a:extLst>
          </p:cNvPr>
          <p:cNvGrpSpPr/>
          <p:nvPr/>
        </p:nvGrpSpPr>
        <p:grpSpPr>
          <a:xfrm>
            <a:off x="1013538" y="5295924"/>
            <a:ext cx="2821452" cy="1266801"/>
            <a:chOff x="1013538" y="5295924"/>
            <a:chExt cx="2821452" cy="1266801"/>
          </a:xfrm>
        </p:grpSpPr>
        <p:sp>
          <p:nvSpPr>
            <p:cNvPr id="6" name="Folyamatábra: Dokumentum 5">
              <a:extLst>
                <a:ext uri="{FF2B5EF4-FFF2-40B4-BE49-F238E27FC236}">
                  <a16:creationId xmlns:a16="http://schemas.microsoft.com/office/drawing/2014/main" id="{E33A3A02-7AE2-57BC-34FC-2C48CE58B023}"/>
                </a:ext>
              </a:extLst>
            </p:cNvPr>
            <p:cNvSpPr/>
            <p:nvPr/>
          </p:nvSpPr>
          <p:spPr>
            <a:xfrm>
              <a:off x="1013540" y="5295924"/>
              <a:ext cx="2821450" cy="1266801"/>
            </a:xfrm>
            <a:prstGeom prst="flowChartDocumen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87E02B5A-3EDC-3A09-7389-6BB2DA41C0CD}"/>
                </a:ext>
              </a:extLst>
            </p:cNvPr>
            <p:cNvSpPr txBox="1"/>
            <p:nvPr/>
          </p:nvSpPr>
          <p:spPr>
            <a:xfrm>
              <a:off x="1013538" y="5299373"/>
              <a:ext cx="2821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hu-HU" sz="2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i Baiti" panose="03000500000000000000" pitchFamily="66" charset="0"/>
                  <a:ea typeface="Microsoft Yi Baiti" panose="03000500000000000000" pitchFamily="66" charset="0"/>
                  <a:sym typeface="Wingdings" panose="05000000000000000000" pitchFamily="2" charset="2"/>
                </a:rPr>
                <a:t>ügyfeleknél</a:t>
              </a:r>
              <a:br>
                <a:rPr lang="hu-HU" sz="2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i Baiti" panose="03000500000000000000" pitchFamily="66" charset="0"/>
                  <a:ea typeface="Microsoft Yi Baiti" panose="03000500000000000000" pitchFamily="66" charset="0"/>
                  <a:sym typeface="Wingdings" panose="05000000000000000000" pitchFamily="2" charset="2"/>
                </a:rPr>
              </a:br>
              <a:r>
                <a:rPr lang="hu-HU" sz="2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i Baiti" panose="03000500000000000000" pitchFamily="66" charset="0"/>
                  <a:ea typeface="Microsoft Yi Baiti" panose="03000500000000000000" pitchFamily="66" charset="0"/>
                  <a:sym typeface="Wingdings" panose="05000000000000000000" pitchFamily="2" charset="2"/>
                </a:rPr>
                <a:t>költség növekedése</a:t>
              </a:r>
            </a:p>
          </p:txBody>
        </p:sp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7C1C23A8-3B5A-7F81-8147-CAF8952B0998}"/>
              </a:ext>
            </a:extLst>
          </p:cNvPr>
          <p:cNvGrpSpPr/>
          <p:nvPr/>
        </p:nvGrpSpPr>
        <p:grpSpPr>
          <a:xfrm>
            <a:off x="4488656" y="5295923"/>
            <a:ext cx="3793462" cy="1266802"/>
            <a:chOff x="4488656" y="5295923"/>
            <a:chExt cx="3793462" cy="1266802"/>
          </a:xfrm>
        </p:grpSpPr>
        <p:sp>
          <p:nvSpPr>
            <p:cNvPr id="11" name="Folyamatábra: Dokumentum 10">
              <a:extLst>
                <a:ext uri="{FF2B5EF4-FFF2-40B4-BE49-F238E27FC236}">
                  <a16:creationId xmlns:a16="http://schemas.microsoft.com/office/drawing/2014/main" id="{0251C09A-6E34-6314-1BA5-DB6823F1D7EB}"/>
                </a:ext>
              </a:extLst>
            </p:cNvPr>
            <p:cNvSpPr/>
            <p:nvPr/>
          </p:nvSpPr>
          <p:spPr>
            <a:xfrm flipH="1">
              <a:off x="4488656" y="5295923"/>
              <a:ext cx="3793461" cy="1266802"/>
            </a:xfrm>
            <a:prstGeom prst="flowChartDocumen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2CCDFBAB-942A-57D3-A020-6EB70EC83899}"/>
                </a:ext>
              </a:extLst>
            </p:cNvPr>
            <p:cNvSpPr txBox="1"/>
            <p:nvPr/>
          </p:nvSpPr>
          <p:spPr>
            <a:xfrm>
              <a:off x="4488657" y="5300415"/>
              <a:ext cx="3793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hu-HU" sz="2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i Baiti" panose="03000500000000000000" pitchFamily="66" charset="0"/>
                  <a:ea typeface="Microsoft Yi Baiti" panose="03000500000000000000" pitchFamily="66" charset="0"/>
                  <a:sym typeface="Wingdings" panose="05000000000000000000" pitchFamily="2" charset="2"/>
                </a:rPr>
                <a:t>értékesítési kollégáknál nyereséghányad növekedése</a:t>
              </a:r>
            </a:p>
          </p:txBody>
        </p:sp>
      </p:grp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89C7CD5-7DEB-F094-949C-9CAD25EF4C49}"/>
              </a:ext>
            </a:extLst>
          </p:cNvPr>
          <p:cNvCxnSpPr>
            <a:cxnSpLocks/>
          </p:cNvCxnSpPr>
          <p:nvPr/>
        </p:nvCxnSpPr>
        <p:spPr>
          <a:xfrm>
            <a:off x="5308561" y="4632079"/>
            <a:ext cx="1025564" cy="5236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88BC6EE6-92F1-04F2-A864-54C3CAC11048}"/>
              </a:ext>
            </a:extLst>
          </p:cNvPr>
          <p:cNvCxnSpPr>
            <a:cxnSpLocks/>
          </p:cNvCxnSpPr>
          <p:nvPr/>
        </p:nvCxnSpPr>
        <p:spPr>
          <a:xfrm flipH="1">
            <a:off x="2343150" y="4632079"/>
            <a:ext cx="716416" cy="5236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4B527586-52D9-18A9-6F32-7BBB4AE4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9415">
            <a:off x="4767693" y="323308"/>
            <a:ext cx="6211387" cy="621138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B28645E-D0BD-4885-304D-E065E43A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Számviteli osztály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B730D1-1F9D-7EDA-E64A-270F26E4D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8047688" cy="4058751"/>
          </a:xfrm>
        </p:spPr>
        <p:txBody>
          <a:bodyPr>
            <a:normAutofit/>
          </a:bodyPr>
          <a:lstStyle/>
          <a:p>
            <a:r>
              <a:rPr lang="hu-HU" sz="2700" dirty="0">
                <a:solidFill>
                  <a:schemeClr val="tx1"/>
                </a:solidFill>
              </a:rPr>
              <a:t>1100 ügyfél 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 legjobb 40 – árbevétel 48%-a</a:t>
            </a:r>
          </a:p>
          <a:p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adatok átdolgozása (ténylegesen igénybevett szolgáltatások)</a:t>
            </a:r>
          </a:p>
          <a:p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ABC árazás (Activity-</a:t>
            </a:r>
            <a:r>
              <a:rPr lang="hu-HU" sz="2700" dirty="0" err="1">
                <a:solidFill>
                  <a:schemeClr val="tx1"/>
                </a:solidFill>
                <a:sym typeface="Wingdings" panose="05000000000000000000" pitchFamily="2" charset="2"/>
              </a:rPr>
              <a:t>Based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hu-HU" sz="2700" dirty="0" err="1">
                <a:solidFill>
                  <a:schemeClr val="tx1"/>
                </a:solidFill>
                <a:sym typeface="Wingdings" panose="05000000000000000000" pitchFamily="2" charset="2"/>
              </a:rPr>
              <a:t>Costing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) =</a:t>
            </a:r>
            <a:b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nem csak a „kézzel fogható” költségeket (pl. alapanyag, szállítási díj), hanem a kevésbé látható költségeket is figyelembe veszi (pl. raktár módosítás, szállítási id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  <a:sym typeface="Wingdings" panose="05000000000000000000" pitchFamily="2" charset="2"/>
              </a:rPr>
              <a:t>ő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jövedelmez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  <a:sym typeface="Wingdings" panose="05000000000000000000" pitchFamily="2" charset="2"/>
              </a:rPr>
              <a:t>ő</a:t>
            </a:r>
            <a:r>
              <a:rPr lang="hu-HU" sz="2700" dirty="0">
                <a:solidFill>
                  <a:schemeClr val="tx1"/>
                </a:solidFill>
                <a:sym typeface="Wingdings" panose="05000000000000000000" pitchFamily="2" charset="2"/>
              </a:rPr>
              <a:t>ség javítása: egyéni ügyfélszámla-kezelés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4307B2BC-AAC2-7403-A1E2-55943EF16454}"/>
              </a:ext>
            </a:extLst>
          </p:cNvPr>
          <p:cNvSpPr/>
          <p:nvPr/>
        </p:nvSpPr>
        <p:spPr>
          <a:xfrm>
            <a:off x="786963" y="5421312"/>
            <a:ext cx="7562088" cy="923926"/>
          </a:xfrm>
          <a:prstGeom prst="roundRect">
            <a:avLst>
              <a:gd name="adj" fmla="val 20659"/>
            </a:avLst>
          </a:prstGeom>
          <a:solidFill>
            <a:schemeClr val="accent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„Tudjuk, hogy mi kell önnek … a megfelel</a:t>
            </a:r>
            <a:r>
              <a:rPr lang="hu-HU" sz="19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 termék a megfelel</a:t>
            </a:r>
            <a:r>
              <a:rPr lang="hu-HU" sz="19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 helyen, a megfelel</a:t>
            </a:r>
            <a:r>
              <a:rPr lang="hu-HU" sz="19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 id</a:t>
            </a:r>
            <a:r>
              <a:rPr lang="hu-HU" sz="19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ben.”</a:t>
            </a:r>
          </a:p>
        </p:txBody>
      </p:sp>
    </p:spTree>
    <p:extLst>
      <p:ext uri="{BB962C8B-B14F-4D97-AF65-F5344CB8AC3E}">
        <p14:creationId xmlns:p14="http://schemas.microsoft.com/office/powerpoint/2010/main" val="2426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5C0801-D206-5532-4C34-EC47344F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1.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F73BC7-87E6-071C-8A39-F32A733C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1437680"/>
          </a:xfrm>
        </p:spPr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A szövegben és a 4. táblázatban található információk felhasználásával számítsa ki a TFK üzletág tevékenységköltség-alapú szolgáltatásköltségeit!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EADFD1F2-339B-360D-1FDF-67C58D12B732}"/>
              </a:ext>
            </a:extLst>
          </p:cNvPr>
          <p:cNvSpPr txBox="1">
            <a:spLocks/>
          </p:cNvSpPr>
          <p:nvPr/>
        </p:nvSpPr>
        <p:spPr>
          <a:xfrm>
            <a:off x="310512" y="3123375"/>
            <a:ext cx="4164575" cy="16950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hu-HU" sz="2700" dirty="0">
                <a:solidFill>
                  <a:schemeClr val="tx1"/>
                </a:solidFill>
              </a:rPr>
              <a:t>„asztalára tesszük”: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250 000 $ / 8500 alkalom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29.41 $ </a:t>
            </a:r>
            <a:r>
              <a:rPr lang="hu-HU" sz="2400" dirty="0">
                <a:solidFill>
                  <a:schemeClr val="tx1"/>
                </a:solidFill>
                <a:sym typeface="Wingdings" panose="05000000000000000000" pitchFamily="2" charset="2"/>
              </a:rPr>
              <a:t> 30 $ rendelésenként</a:t>
            </a:r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2C2FC277-11C7-0EA3-48A2-FEFE804525E7}"/>
              </a:ext>
            </a:extLst>
          </p:cNvPr>
          <p:cNvSpPr txBox="1">
            <a:spLocks/>
          </p:cNvSpPr>
          <p:nvPr/>
        </p:nvSpPr>
        <p:spPr>
          <a:xfrm>
            <a:off x="971096" y="4943715"/>
            <a:ext cx="7340697" cy="16950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hu-HU" sz="2700" dirty="0">
                <a:solidFill>
                  <a:schemeClr val="tx1"/>
                </a:solidFill>
              </a:rPr>
              <a:t>Pick </a:t>
            </a:r>
            <a:r>
              <a:rPr lang="hu-HU" sz="2700" dirty="0" err="1">
                <a:solidFill>
                  <a:schemeClr val="tx1"/>
                </a:solidFill>
              </a:rPr>
              <a:t>Pack</a:t>
            </a:r>
            <a:r>
              <a:rPr lang="hu-HU" sz="2700" dirty="0">
                <a:solidFill>
                  <a:schemeClr val="tx1"/>
                </a:solidFill>
              </a:rPr>
              <a:t> Service: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734 000 $ / (310 000 lap * 2.5 vonás * 0.9 felnyitás) 1.05 $ </a:t>
            </a:r>
            <a:r>
              <a:rPr lang="hu-HU" sz="2400" dirty="0">
                <a:solidFill>
                  <a:schemeClr val="tx1"/>
                </a:solidFill>
                <a:sym typeface="Wingdings" panose="05000000000000000000" pitchFamily="2" charset="2"/>
              </a:rPr>
              <a:t> 1 $ felnyitásonként</a:t>
            </a:r>
            <a:endParaRPr lang="hu-HU" sz="2700" dirty="0">
              <a:solidFill>
                <a:schemeClr val="tx1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B7FDB3B-C856-A734-DE34-3E266ACC5C59}"/>
              </a:ext>
            </a:extLst>
          </p:cNvPr>
          <p:cNvSpPr txBox="1">
            <a:spLocks/>
          </p:cNvSpPr>
          <p:nvPr/>
        </p:nvSpPr>
        <p:spPr>
          <a:xfrm>
            <a:off x="4668915" y="3123375"/>
            <a:ext cx="4164575" cy="16950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hu-HU" sz="23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  <a:sym typeface="Wingdings" panose="05000000000000000000" pitchFamily="2" charset="2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rz</a:t>
            </a:r>
            <a:r>
              <a:rPr lang="hu-HU" sz="23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  <a:sym typeface="Wingdings" panose="05000000000000000000" pitchFamily="2" charset="2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-véd</a:t>
            </a:r>
            <a:r>
              <a:rPr lang="hu-HU" sz="23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  <a:sym typeface="Wingdings" panose="05000000000000000000" pitchFamily="2" charset="2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 szolgáltatás: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havi 1.5% minden 9 hónapnál régebben ott tárolt doboz után</a:t>
            </a:r>
          </a:p>
        </p:txBody>
      </p:sp>
    </p:spTree>
    <p:extLst>
      <p:ext uri="{BB962C8B-B14F-4D97-AF65-F5344CB8AC3E}">
        <p14:creationId xmlns:p14="http://schemas.microsoft.com/office/powerpoint/2010/main" val="5411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ám, menü látható&#10;&#10;Automatikusan generált leírás">
            <a:extLst>
              <a:ext uri="{FF2B5EF4-FFF2-40B4-BE49-F238E27FC236}">
                <a16:creationId xmlns:a16="http://schemas.microsoft.com/office/drawing/2014/main" id="{BDF3DCBE-93EE-C983-F093-8B1429B75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74105"/>
            <a:ext cx="6657975" cy="630979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29077EE0-C447-0807-F85F-EDD509366E17}"/>
              </a:ext>
            </a:extLst>
          </p:cNvPr>
          <p:cNvSpPr/>
          <p:nvPr/>
        </p:nvSpPr>
        <p:spPr>
          <a:xfrm>
            <a:off x="161925" y="1"/>
            <a:ext cx="90487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24599C03-2C47-4DE7-3E2B-3A68E1B5906C}"/>
              </a:ext>
            </a:extLst>
          </p:cNvPr>
          <p:cNvSpPr/>
          <p:nvPr/>
        </p:nvSpPr>
        <p:spPr>
          <a:xfrm>
            <a:off x="8077200" y="0"/>
            <a:ext cx="90487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F6B6769E-723F-0064-BF14-57402339A9DF}"/>
              </a:ext>
            </a:extLst>
          </p:cNvPr>
          <p:cNvSpPr/>
          <p:nvPr/>
        </p:nvSpPr>
        <p:spPr>
          <a:xfrm>
            <a:off x="1323975" y="5381625"/>
            <a:ext cx="532447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56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4009-06CE-0C41-3262-7B2E51ADE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10711F-9760-FB64-2DE1-4E37CB2B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2.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DA67C2-287F-B716-7370-C93CEF28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8"/>
            <a:ext cx="7765322" cy="1604584"/>
          </a:xfrm>
        </p:spPr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Az új költségszámviteli rendszer segítségével számítsa ki az A és a B vev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nek nyújtott elosztási szolgáltatás költségét!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118D51CB-A122-E4D5-677A-8956FC6601B0}"/>
              </a:ext>
            </a:extLst>
          </p:cNvPr>
          <p:cNvSpPr txBox="1">
            <a:spLocks/>
          </p:cNvSpPr>
          <p:nvPr/>
        </p:nvSpPr>
        <p:spPr>
          <a:xfrm>
            <a:off x="447353" y="3753996"/>
            <a:ext cx="3886654" cy="17236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hu-HU" sz="2800" dirty="0">
                <a:solidFill>
                  <a:schemeClr val="tx1"/>
                </a:solidFill>
              </a:rPr>
              <a:t>A</a:t>
            </a: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Pick Pack Service:</a:t>
            </a:r>
            <a:endParaRPr lang="hu-HU" sz="24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910 </a:t>
            </a:r>
            <a:r>
              <a:rPr lang="hu-HU" sz="2400" noProof="0" dirty="0">
                <a:solidFill>
                  <a:schemeClr val="tx1"/>
                </a:solidFill>
              </a:rPr>
              <a:t>felnyitás</a:t>
            </a:r>
            <a:r>
              <a:rPr lang="en-US" sz="2400" dirty="0">
                <a:solidFill>
                  <a:schemeClr val="tx1"/>
                </a:solidFill>
              </a:rPr>
              <a:t> * 1 $ = 910 $</a:t>
            </a:r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692437B-871D-FACC-CAD8-7E9B1E61ACF2}"/>
              </a:ext>
            </a:extLst>
          </p:cNvPr>
          <p:cNvSpPr txBox="1">
            <a:spLocks/>
          </p:cNvSpPr>
          <p:nvPr/>
        </p:nvSpPr>
        <p:spPr>
          <a:xfrm>
            <a:off x="4571999" y="2668044"/>
            <a:ext cx="4124647" cy="38955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hu-HU" sz="3000" dirty="0">
                <a:solidFill>
                  <a:schemeClr val="tx1"/>
                </a:solidFill>
              </a:rPr>
              <a:t>B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Pick </a:t>
            </a:r>
            <a:r>
              <a:rPr lang="hu-HU" sz="2400" dirty="0" err="1">
                <a:solidFill>
                  <a:schemeClr val="tx1"/>
                </a:solidFill>
              </a:rPr>
              <a:t>Pack</a:t>
            </a:r>
            <a:r>
              <a:rPr lang="hu-HU" sz="2400" dirty="0">
                <a:solidFill>
                  <a:schemeClr val="tx1"/>
                </a:solidFill>
              </a:rPr>
              <a:t> Service: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2500 felnyitás * 1 $ = 2500 $</a:t>
            </a:r>
          </a:p>
          <a:p>
            <a:pPr marL="36900" indent="0">
              <a:buNone/>
            </a:pPr>
            <a:r>
              <a:rPr lang="hu-HU" sz="2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</a:rPr>
              <a:t>ő</a:t>
            </a:r>
            <a:r>
              <a:rPr lang="hu-HU" sz="2400" dirty="0">
                <a:solidFill>
                  <a:schemeClr val="tx1"/>
                </a:solidFill>
              </a:rPr>
              <a:t>rz</a:t>
            </a:r>
            <a:r>
              <a:rPr lang="hu-HU" sz="2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</a:rPr>
              <a:t>ő</a:t>
            </a:r>
            <a:r>
              <a:rPr lang="hu-HU" sz="2400" dirty="0">
                <a:solidFill>
                  <a:schemeClr val="tx1"/>
                </a:solidFill>
              </a:rPr>
              <a:t>-véd</a:t>
            </a:r>
            <a:r>
              <a:rPr lang="hu-HU" sz="2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</a:rPr>
              <a:t>ő</a:t>
            </a:r>
            <a:r>
              <a:rPr lang="hu-HU" sz="2400" dirty="0">
                <a:solidFill>
                  <a:schemeClr val="tx1"/>
                </a:solidFill>
              </a:rPr>
              <a:t> szolgáltatás: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(7000 $ * 0.015) * 12 =    = 1260 $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„asztalára tesszük”:</a:t>
            </a:r>
          </a:p>
          <a:p>
            <a:pPr marL="36900" indent="0">
              <a:buNone/>
            </a:pPr>
            <a:r>
              <a:rPr lang="hu-HU" sz="2400" dirty="0">
                <a:solidFill>
                  <a:schemeClr val="tx1"/>
                </a:solidFill>
              </a:rPr>
              <a:t>26 alkalom * 30 $ = 780 $</a:t>
            </a:r>
          </a:p>
          <a:p>
            <a:pPr marL="36900" indent="0">
              <a:buNone/>
            </a:pPr>
            <a:endParaRPr lang="hu-H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E4FE-F09C-0380-A555-A1283377D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567E28-DF66-AF72-5D53-04BE94F8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3.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9935F7-8D2B-4B1F-5A49-E6C0D10D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Milyen következtetéseket tud levonni a fenti két vev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höz kapcsolódó jövedelmez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ségr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l?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E2920656-2D55-4C5C-2BFF-421149FA19CA}"/>
              </a:ext>
            </a:extLst>
          </p:cNvPr>
          <p:cNvSpPr txBox="1">
            <a:spLocks/>
          </p:cNvSpPr>
          <p:nvPr/>
        </p:nvSpPr>
        <p:spPr>
          <a:xfrm>
            <a:off x="284106" y="2718148"/>
            <a:ext cx="8567801" cy="37953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just">
              <a:buNone/>
            </a:pPr>
            <a:endParaRPr lang="hu-HU" sz="2700" dirty="0">
              <a:solidFill>
                <a:schemeClr val="tx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D68D9A0-5FC2-254C-299C-91FA1E7D26BA}"/>
              </a:ext>
            </a:extLst>
          </p:cNvPr>
          <p:cNvSpPr txBox="1"/>
          <p:nvPr/>
        </p:nvSpPr>
        <p:spPr>
          <a:xfrm>
            <a:off x="564147" y="3001182"/>
            <a:ext cx="8007718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A „B” vev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a tényleges költségekhez képest sokkal olcsóbban tudta megvásárolni a termékeket, az ingyenes „asztalára tesszük”, Pick </a:t>
            </a:r>
            <a:r>
              <a:rPr lang="hu-HU" sz="2400" dirty="0" err="1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Pack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Service és 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rz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-véd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szolgáltatás miatt. A rosszul meghatározott vev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i árak miatt a cég csak a tavalyi évben 5450 $-t vesztett, csak kett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vev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nél. Az „A” vev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minden szempontból még így is sokkal jövedelmez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bb volt a cégnek, rajta kevesebb pénzt vesztettek. Ha az összes vev</a:t>
            </a:r>
            <a:r>
              <a:rPr lang="hu-HU" sz="21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nél újra számolnánk a szolgáltatások költségeit, több ezer $-os pazarlás is látható lenne a cégnél az eddig rosszul elosztott költségek miatt.</a:t>
            </a:r>
          </a:p>
        </p:txBody>
      </p:sp>
    </p:spTree>
    <p:extLst>
      <p:ext uri="{BB962C8B-B14F-4D97-AF65-F5344CB8AC3E}">
        <p14:creationId xmlns:p14="http://schemas.microsoft.com/office/powerpoint/2010/main" val="4241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78E1A-1EE6-761E-2CA6-16A83F5F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B506D-11D6-ADED-C899-63FC7878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4.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2079EC-CF90-E44E-3C94-8F150D76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Bevezesse a TFK az SBP árazási rendszert?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8979597-B9DF-1736-9454-E4ACDE81202A}"/>
              </a:ext>
            </a:extLst>
          </p:cNvPr>
          <p:cNvSpPr txBox="1"/>
          <p:nvPr/>
        </p:nvSpPr>
        <p:spPr>
          <a:xfrm>
            <a:off x="693332" y="2439000"/>
            <a:ext cx="7765322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Az SBP rendszer bevezetése indokolt lehet, mivel a jelenlegi, egységes árazási modell nem veszi figyelembe az egyes ügyfelek által igénybevett szolgáltatások mennyiségét és költségeit. Az eltér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igénybevétel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ű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ügyfelek, ugyanazt az árat fizetik, ami a vállalat számára veszteséges lehet. Az SBP bevezetésével a cég jobban összhangba hozhatja a szolgáltatás költségeit az ügyfél által fizetett árral, javítva ezzel a TFK üzletág jövedelmez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ségét. Fontos azonban figyelembe venni, hogy az új rendszer néhány ügyfél számára költségnövekedéssel járhat, ami bizonyos ellenállást válthat ki az értékesít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 csapat részér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  <a:cs typeface="Times New Roman" panose="02020603050405020304" pitchFamily="18" charset="0"/>
              </a:rPr>
              <a:t>l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​.</a:t>
            </a:r>
          </a:p>
        </p:txBody>
      </p:sp>
    </p:spTree>
    <p:extLst>
      <p:ext uri="{BB962C8B-B14F-4D97-AF65-F5344CB8AC3E}">
        <p14:creationId xmlns:p14="http://schemas.microsoft.com/office/powerpoint/2010/main" val="16395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BE0B-B15F-2243-CC85-5FB1534B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460296-EC60-E027-6C7D-48B0906B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5.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645E73-6EF6-1CCA-721C-EE3972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1917735"/>
          </a:xfrm>
        </p:spPr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Milyen vezetési tanácsot adna az </a:t>
            </a:r>
            <a:r>
              <a:rPr lang="hu-HU" sz="2700" dirty="0" err="1">
                <a:solidFill>
                  <a:schemeClr val="tx1"/>
                </a:solidFill>
              </a:rPr>
              <a:t>Alliednak</a:t>
            </a:r>
            <a:r>
              <a:rPr lang="hu-HU" sz="2700" dirty="0">
                <a:solidFill>
                  <a:schemeClr val="tx1"/>
                </a:solidFill>
              </a:rPr>
              <a:t> a teljes formanyomtatvány kontroll (TFK) üzletággal kapcsolatban? Mennyiben kapcsolódik az 1. ábra ehhez a kérdéshez?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8000272-CAD8-285E-1305-337489FE640D}"/>
              </a:ext>
            </a:extLst>
          </p:cNvPr>
          <p:cNvSpPr txBox="1"/>
          <p:nvPr/>
        </p:nvSpPr>
        <p:spPr>
          <a:xfrm>
            <a:off x="908730" y="3974488"/>
            <a:ext cx="7318554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hu-HU" sz="27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 szolgáltatások árképzését érdemes differenciálni az egyedi igények alapján. A jelenlegi egységes díjazás nem tükrözi pontosan a vev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  <a:cs typeface="Times New Roman" panose="02020603050405020304" pitchFamily="18" charset="0"/>
              </a:rPr>
              <a:t>ő</a:t>
            </a:r>
            <a:r>
              <a:rPr lang="hu-HU" sz="27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k által igénybevett szolgáltatások mennyiségét és azok költségeit.</a:t>
            </a:r>
          </a:p>
        </p:txBody>
      </p:sp>
    </p:spTree>
    <p:extLst>
      <p:ext uri="{BB962C8B-B14F-4D97-AF65-F5344CB8AC3E}">
        <p14:creationId xmlns:p14="http://schemas.microsoft.com/office/powerpoint/2010/main" val="323360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BE0B-B15F-2243-CC85-5FB1534B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460296-EC60-E027-6C7D-48B0906B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5.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645E73-6EF6-1CCA-721C-EE3972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1917735"/>
          </a:xfrm>
        </p:spPr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Milyen vezetési tanácsot adna az </a:t>
            </a:r>
            <a:r>
              <a:rPr lang="hu-HU" sz="2700" dirty="0" err="1">
                <a:solidFill>
                  <a:schemeClr val="tx1"/>
                </a:solidFill>
              </a:rPr>
              <a:t>Alliednak</a:t>
            </a:r>
            <a:r>
              <a:rPr lang="hu-HU" sz="2700" dirty="0">
                <a:solidFill>
                  <a:schemeClr val="tx1"/>
                </a:solidFill>
              </a:rPr>
              <a:t> a teljes formanyomtatvány kontroll (TFK) üzletággal kapcsolatban? Mennyiben kapcsolódik az 1. ábra ehhez a kérdéshez?</a:t>
            </a:r>
          </a:p>
        </p:txBody>
      </p:sp>
      <p:pic>
        <p:nvPicPr>
          <p:cNvPr id="4" name="Kép 3" descr="A képen szöveg, diagram, sor, Betűtípus látható&#10;&#10;Automatikusan generált leírás">
            <a:extLst>
              <a:ext uri="{FF2B5EF4-FFF2-40B4-BE49-F238E27FC236}">
                <a16:creationId xmlns:a16="http://schemas.microsoft.com/office/drawing/2014/main" id="{4840D900-E421-5377-D499-52247683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80" y="3620022"/>
            <a:ext cx="5952054" cy="296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073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A2A82D-E8E2-B43A-F47E-D510A728B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620" y="609599"/>
            <a:ext cx="4483554" cy="11049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400">
                <a:solidFill>
                  <a:schemeClr val="tx1"/>
                </a:solidFill>
              </a:rPr>
              <a:t>Allied Office Products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8F8DF-3E28-42C3-B1C8-5A591036A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7986" y="1"/>
            <a:ext cx="3517898" cy="6858000"/>
          </a:xfrm>
          <a:prstGeom prst="rect">
            <a:avLst/>
          </a:prstGeom>
        </p:spPr>
      </p:pic>
      <p:pic>
        <p:nvPicPr>
          <p:cNvPr id="7" name="Kép 6" descr="A képen személy, Emberi arc, nyakkendő, ruházat látható&#10;&#10;Automatikusan generált leírás">
            <a:extLst>
              <a:ext uri="{FF2B5EF4-FFF2-40B4-BE49-F238E27FC236}">
                <a16:creationId xmlns:a16="http://schemas.microsoft.com/office/drawing/2014/main" id="{821C8335-549C-D629-5283-E963913C4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85"/>
          <a:stretch/>
        </p:blipFill>
        <p:spPr>
          <a:xfrm>
            <a:off x="1097996" y="512484"/>
            <a:ext cx="2411916" cy="295883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kültéri, ablak, fa, épület látható&#10;&#10;Automatikusan generált leírás">
            <a:extLst>
              <a:ext uri="{FF2B5EF4-FFF2-40B4-BE49-F238E27FC236}">
                <a16:creationId xmlns:a16="http://schemas.microsoft.com/office/drawing/2014/main" id="{019A2130-4A44-AB5A-4E4A-98B6A533A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9" t="-3" r="24444" b="4"/>
          <a:stretch/>
        </p:blipFill>
        <p:spPr>
          <a:xfrm>
            <a:off x="-7986" y="3471324"/>
            <a:ext cx="3517898" cy="3386675"/>
          </a:xfrm>
          <a:prstGeom prst="rect">
            <a:avLst/>
          </a:prstGeom>
        </p:spPr>
      </p:pic>
      <p:sp>
        <p:nvSpPr>
          <p:cNvPr id="24" name="Tartalom helye 2">
            <a:extLst>
              <a:ext uri="{FF2B5EF4-FFF2-40B4-BE49-F238E27FC236}">
                <a16:creationId xmlns:a16="http://schemas.microsoft.com/office/drawing/2014/main" id="{788C2996-8632-9CF9-3E2A-4FCE7F5F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620" y="1828801"/>
            <a:ext cx="4827180" cy="38660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500" dirty="0" err="1">
                <a:solidFill>
                  <a:schemeClr val="tx1"/>
                </a:solidFill>
              </a:rPr>
              <a:t>Vijay</a:t>
            </a:r>
            <a:r>
              <a:rPr lang="hu-HU" sz="2500" dirty="0">
                <a:solidFill>
                  <a:schemeClr val="tx1"/>
                </a:solidFill>
              </a:rPr>
              <a:t> </a:t>
            </a:r>
            <a:r>
              <a:rPr lang="hu-HU" sz="2500" dirty="0" err="1">
                <a:solidFill>
                  <a:schemeClr val="tx1"/>
                </a:solidFill>
              </a:rPr>
              <a:t>Govindarajan</a:t>
            </a:r>
            <a:r>
              <a:rPr lang="hu-HU" sz="2500" dirty="0">
                <a:solidFill>
                  <a:schemeClr val="tx1"/>
                </a:solidFill>
              </a:rPr>
              <a:t> &amp; Jay Weiss </a:t>
            </a:r>
            <a:r>
              <a:rPr lang="hu-HU" sz="2500" dirty="0">
                <a:solidFill>
                  <a:schemeClr val="tx1"/>
                </a:solidFill>
                <a:sym typeface="Wingdings" panose="05000000000000000000" pitchFamily="2" charset="2"/>
              </a:rPr>
              <a:t> </a:t>
            </a:r>
            <a:br>
              <a:rPr lang="hu-HU" sz="25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hu-HU" sz="2500" dirty="0">
                <a:solidFill>
                  <a:schemeClr val="tx1"/>
                </a:solidFill>
              </a:rPr>
              <a:t>Amos </a:t>
            </a:r>
            <a:r>
              <a:rPr lang="hu-HU" sz="2500" dirty="0" err="1">
                <a:solidFill>
                  <a:schemeClr val="tx1"/>
                </a:solidFill>
              </a:rPr>
              <a:t>Tuck</a:t>
            </a:r>
            <a:r>
              <a:rPr lang="hu-HU" sz="2500" dirty="0">
                <a:solidFill>
                  <a:schemeClr val="tx1"/>
                </a:solidFill>
              </a:rPr>
              <a:t> </a:t>
            </a:r>
            <a:r>
              <a:rPr lang="hu-HU" sz="2500" dirty="0" err="1">
                <a:solidFill>
                  <a:schemeClr val="tx1"/>
                </a:solidFill>
              </a:rPr>
              <a:t>School</a:t>
            </a:r>
            <a:r>
              <a:rPr lang="hu-HU" sz="2500" dirty="0">
                <a:solidFill>
                  <a:schemeClr val="tx1"/>
                </a:solidFill>
              </a:rPr>
              <a:t>:</a:t>
            </a:r>
            <a:br>
              <a:rPr lang="hu-HU" sz="2500" dirty="0">
                <a:solidFill>
                  <a:schemeClr val="tx1"/>
                </a:solidFill>
              </a:rPr>
            </a:br>
            <a:r>
              <a:rPr lang="hu-HU" sz="2500" dirty="0">
                <a:solidFill>
                  <a:schemeClr val="tx1"/>
                </a:solidFill>
              </a:rPr>
              <a:t>John </a:t>
            </a:r>
            <a:r>
              <a:rPr lang="hu-HU" sz="2500" dirty="0" err="1">
                <a:solidFill>
                  <a:schemeClr val="tx1"/>
                </a:solidFill>
              </a:rPr>
              <a:t>Shank</a:t>
            </a:r>
            <a:r>
              <a:rPr lang="hu-HU" sz="2500" dirty="0">
                <a:solidFill>
                  <a:schemeClr val="tx1"/>
                </a:solidFill>
              </a:rPr>
              <a:t> professzor</a:t>
            </a:r>
          </a:p>
          <a:p>
            <a:pPr>
              <a:lnSpc>
                <a:spcPct val="90000"/>
              </a:lnSpc>
            </a:pPr>
            <a:r>
              <a:rPr lang="hu-HU" sz="2500" dirty="0">
                <a:solidFill>
                  <a:schemeClr val="tx1"/>
                </a:solidFill>
              </a:rPr>
              <a:t>speciális papíráruk gyártása</a:t>
            </a:r>
          </a:p>
          <a:p>
            <a:pPr>
              <a:lnSpc>
                <a:spcPct val="90000"/>
              </a:lnSpc>
            </a:pPr>
            <a:r>
              <a:rPr lang="hu-HU" sz="2500" dirty="0">
                <a:solidFill>
                  <a:schemeClr val="tx1"/>
                </a:solidFill>
              </a:rPr>
              <a:t>1988 – új szolgáltatás: TFK</a:t>
            </a:r>
            <a:br>
              <a:rPr lang="hu-HU" sz="2500" dirty="0">
                <a:solidFill>
                  <a:schemeClr val="tx1"/>
                </a:solidFill>
              </a:rPr>
            </a:br>
            <a:r>
              <a:rPr lang="hu-HU" sz="2500" dirty="0">
                <a:solidFill>
                  <a:schemeClr val="tx1"/>
                </a:solidFill>
              </a:rPr>
              <a:t>(teljes formanyomtatvány-kontroll)</a:t>
            </a:r>
          </a:p>
          <a:p>
            <a:pPr>
              <a:lnSpc>
                <a:spcPct val="90000"/>
              </a:lnSpc>
            </a:pPr>
            <a:r>
              <a:rPr lang="hu-HU" sz="2500" dirty="0">
                <a:solidFill>
                  <a:schemeClr val="tx1"/>
                </a:solidFill>
              </a:rPr>
              <a:t>1992 – árbevétel: 900 millió $</a:t>
            </a:r>
            <a:br>
              <a:rPr lang="hu-HU" sz="2500" dirty="0">
                <a:solidFill>
                  <a:schemeClr val="tx1"/>
                </a:solidFill>
              </a:rPr>
            </a:br>
            <a:r>
              <a:rPr lang="hu-HU" sz="2500" dirty="0">
                <a:solidFill>
                  <a:schemeClr val="tx1"/>
                </a:solidFill>
              </a:rPr>
              <a:t>(60 millió $ a TFK-</a:t>
            </a:r>
            <a:r>
              <a:rPr lang="hu-HU" sz="2500" dirty="0" err="1">
                <a:solidFill>
                  <a:schemeClr val="tx1"/>
                </a:solidFill>
              </a:rPr>
              <a:t>ból</a:t>
            </a:r>
            <a:r>
              <a:rPr lang="hu-HU" sz="25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94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BE0B-B15F-2243-CC85-5FB1534B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460296-EC60-E027-6C7D-48B0906B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5. kérdés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645E73-6EF6-1CCA-721C-EE3972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1917735"/>
          </a:xfrm>
        </p:spPr>
        <p:txBody>
          <a:bodyPr>
            <a:normAutofit/>
          </a:bodyPr>
          <a:lstStyle/>
          <a:p>
            <a:pPr algn="just"/>
            <a:r>
              <a:rPr lang="hu-HU" sz="2700" dirty="0">
                <a:solidFill>
                  <a:schemeClr val="tx1"/>
                </a:solidFill>
              </a:rPr>
              <a:t>Milyen vezetési tanácsot adna az </a:t>
            </a:r>
            <a:r>
              <a:rPr lang="hu-HU" sz="2700" dirty="0" err="1">
                <a:solidFill>
                  <a:schemeClr val="tx1"/>
                </a:solidFill>
              </a:rPr>
              <a:t>Alliednak</a:t>
            </a:r>
            <a:r>
              <a:rPr lang="hu-HU" sz="2700" dirty="0">
                <a:solidFill>
                  <a:schemeClr val="tx1"/>
                </a:solidFill>
              </a:rPr>
              <a:t> a teljes formanyomtatvány kontroll (TFK) üzletággal kapcsolatban? Mennyiben kapcsolódik az 1. ábra ehhez a kérdéshez?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2E382EF-5B0C-6DD6-3425-7D9CA1F389D7}"/>
              </a:ext>
            </a:extLst>
          </p:cNvPr>
          <p:cNvSpPr txBox="1"/>
          <p:nvPr/>
        </p:nvSpPr>
        <p:spPr>
          <a:xfrm>
            <a:off x="865187" y="3620022"/>
            <a:ext cx="7405639" cy="289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hu-HU" sz="25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Az 1. ábra jól szemlélteti a TFK üzleti modelljének értékláncát, ami a raktározástól kezdve az értékesítéshez kapcsolódó szállításig tart. A szolgáltatások ezen szakaszainak különálló elemeit tükrözi, így az ábrából látszik, hogy a TFK sokrét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</a:rPr>
              <a:t>ű</a:t>
            </a:r>
            <a:r>
              <a:rPr lang="hu-HU" sz="25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, különböz</a:t>
            </a:r>
            <a:r>
              <a:rPr lang="hu-HU" sz="2000" dirty="0">
                <a:solidFill>
                  <a:schemeClr val="accent6">
                    <a:lumMod val="50000"/>
                  </a:schemeClr>
                </a:solidFill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500" dirty="0">
                <a:solidFill>
                  <a:schemeClr val="accent6">
                    <a:lumMod val="50000"/>
                  </a:schemeClr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 magába foglaló tevékenységeket végez. Mivel minden egyes rendelés különféle költségeket generál, indokolt az SBP árazási rendszerének bevezetése.</a:t>
            </a:r>
          </a:p>
        </p:txBody>
      </p:sp>
    </p:spTree>
    <p:extLst>
      <p:ext uri="{BB962C8B-B14F-4D97-AF65-F5344CB8AC3E}">
        <p14:creationId xmlns:p14="http://schemas.microsoft.com/office/powerpoint/2010/main" val="34294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1BC21F-C1BA-8172-B992-08D91D73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2943775"/>
            <a:ext cx="7765322" cy="97045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2360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7AFAF9-9AD3-8F7E-3B2E-6163E5F7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>
                <a:solidFill>
                  <a:schemeClr val="tx1"/>
                </a:solidFill>
              </a:rPr>
              <a:t>Szolgáltatások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9507B5-FDBF-6416-FA72-6F7581A4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975770" cy="4058751"/>
          </a:xfrm>
        </p:spPr>
        <p:txBody>
          <a:bodyPr>
            <a:normAutofit/>
          </a:bodyPr>
          <a:lstStyle/>
          <a:p>
            <a:r>
              <a:rPr lang="hu-HU" sz="2700">
                <a:solidFill>
                  <a:schemeClr val="tx1"/>
                </a:solidFill>
              </a:rPr>
              <a:t>formanyomtatványok raktározása/disztribúciója (elosztása)</a:t>
            </a:r>
          </a:p>
          <a:p>
            <a:r>
              <a:rPr lang="hu-HU" sz="2700">
                <a:solidFill>
                  <a:schemeClr val="tx1"/>
                </a:solidFill>
              </a:rPr>
              <a:t>készletfinanszírozás</a:t>
            </a:r>
          </a:p>
          <a:p>
            <a:r>
              <a:rPr lang="hu-HU" sz="2700">
                <a:solidFill>
                  <a:schemeClr val="tx1"/>
                </a:solidFill>
              </a:rPr>
              <a:t>készletgazdálkodás (beszerzés/tárolás)</a:t>
            </a:r>
          </a:p>
          <a:p>
            <a:r>
              <a:rPr lang="hu-HU" sz="2700">
                <a:solidFill>
                  <a:schemeClr val="tx1"/>
                </a:solidFill>
              </a:rPr>
              <a:t>nyomtatványhasználatról szóló kimutatások elkészítése</a:t>
            </a:r>
          </a:p>
          <a:p>
            <a:endParaRPr lang="hu-HU" sz="2700">
              <a:solidFill>
                <a:schemeClr val="tx1"/>
              </a:solidFill>
            </a:endParaRPr>
          </a:p>
          <a:p>
            <a:r>
              <a:rPr lang="hu-HU" sz="2700">
                <a:solidFill>
                  <a:schemeClr val="tx1"/>
                </a:solidFill>
              </a:rPr>
              <a:t>„Pick Pack Service” (egységcsomagok felnyitása)</a:t>
            </a:r>
          </a:p>
          <a:p>
            <a:r>
              <a:rPr lang="hu-HU" sz="2700">
                <a:solidFill>
                  <a:schemeClr val="tx1"/>
                </a:solidFill>
              </a:rPr>
              <a:t>„asztalára tesszük” (kiszállítás)</a:t>
            </a:r>
            <a:endParaRPr lang="hu-HU" sz="2700" dirty="0">
              <a:solidFill>
                <a:schemeClr val="tx1"/>
              </a:solidFill>
            </a:endParaRPr>
          </a:p>
        </p:txBody>
      </p:sp>
      <p:pic>
        <p:nvPicPr>
          <p:cNvPr id="1028" name="Picture 4" descr="Delivery Icons No Attribution PNG Transparent Background, Free Download  #7990 - FreeIconsPNG">
            <a:extLst>
              <a:ext uri="{FF2B5EF4-FFF2-40B4-BE49-F238E27FC236}">
                <a16:creationId xmlns:a16="http://schemas.microsoft.com/office/drawing/2014/main" id="{8703D872-3752-AAB4-9793-D7F0F4F3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00" y="291711"/>
            <a:ext cx="1174916" cy="117491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kör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0A4185F6-6571-1820-B655-234E303B9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3" y="4225475"/>
            <a:ext cx="1657800" cy="16578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Kép 6" descr="A képen szöveg, Lenyomat, Betűtípus, címke látható&#10;&#10;Automatikusan generált leírás">
            <a:extLst>
              <a:ext uri="{FF2B5EF4-FFF2-40B4-BE49-F238E27FC236}">
                <a16:creationId xmlns:a16="http://schemas.microsoft.com/office/drawing/2014/main" id="{56DD24DD-1B36-5C32-61AC-26C4E2D08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87" y="5155713"/>
            <a:ext cx="1514475" cy="15144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15E933-A355-F9B9-B87B-AD30D7B2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23" y="485818"/>
            <a:ext cx="7765322" cy="970450"/>
          </a:xfrm>
        </p:spPr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TFK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179A12-5D74-BD14-0553-F995B2164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4" y="1456268"/>
            <a:ext cx="8129881" cy="4915913"/>
          </a:xfrm>
        </p:spPr>
        <p:txBody>
          <a:bodyPr>
            <a:normAutofit/>
          </a:bodyPr>
          <a:lstStyle/>
          <a:p>
            <a:r>
              <a:rPr lang="hu-HU" sz="2700" dirty="0">
                <a:solidFill>
                  <a:schemeClr val="tx1"/>
                </a:solidFill>
              </a:rPr>
              <a:t>teljesen</a:t>
            </a:r>
            <a:br>
              <a:rPr lang="hu-HU" sz="2700" dirty="0">
                <a:solidFill>
                  <a:schemeClr val="tx1"/>
                </a:solidFill>
              </a:rPr>
            </a:br>
            <a:r>
              <a:rPr lang="hu-HU" sz="2700" dirty="0">
                <a:solidFill>
                  <a:schemeClr val="tx1"/>
                </a:solidFill>
              </a:rPr>
              <a:t>különálló</a:t>
            </a:r>
            <a:br>
              <a:rPr lang="hu-HU" sz="2700" dirty="0">
                <a:solidFill>
                  <a:schemeClr val="tx1"/>
                </a:solidFill>
              </a:rPr>
            </a:br>
            <a:r>
              <a:rPr lang="hu-HU" sz="2700" dirty="0">
                <a:solidFill>
                  <a:schemeClr val="tx1"/>
                </a:solidFill>
              </a:rPr>
              <a:t>értéklánc</a:t>
            </a:r>
          </a:p>
          <a:p>
            <a:r>
              <a:rPr lang="hu-HU" sz="2700" dirty="0">
                <a:solidFill>
                  <a:schemeClr val="tx1"/>
                </a:solidFill>
              </a:rPr>
              <a:t>13 gyár</a:t>
            </a:r>
            <a:br>
              <a:rPr lang="hu-HU" sz="2700" dirty="0">
                <a:solidFill>
                  <a:schemeClr val="tx1"/>
                </a:solidFill>
              </a:rPr>
            </a:br>
            <a:r>
              <a:rPr lang="hu-HU" sz="2700" dirty="0">
                <a:solidFill>
                  <a:schemeClr val="tx1"/>
                </a:solidFill>
              </a:rPr>
              <a:t>10 elosztó-</a:t>
            </a:r>
            <a:br>
              <a:rPr lang="hu-HU" sz="2700" dirty="0">
                <a:solidFill>
                  <a:schemeClr val="tx1"/>
                </a:solidFill>
              </a:rPr>
            </a:br>
            <a:r>
              <a:rPr lang="hu-HU" sz="2700" dirty="0">
                <a:solidFill>
                  <a:schemeClr val="tx1"/>
                </a:solidFill>
              </a:rPr>
              <a:t>központ</a:t>
            </a:r>
          </a:p>
          <a:p>
            <a:pPr>
              <a:spcBef>
                <a:spcPts val="3000"/>
              </a:spcBef>
            </a:pPr>
            <a:r>
              <a:rPr lang="hu-HU" sz="2700" dirty="0">
                <a:solidFill>
                  <a:schemeClr val="tx1"/>
                </a:solidFill>
              </a:rPr>
              <a:t>egységes szolgáltatási díj</a:t>
            </a:r>
          </a:p>
          <a:p>
            <a:pPr lvl="1"/>
            <a:r>
              <a:rPr lang="hu-HU" sz="2400" dirty="0">
                <a:solidFill>
                  <a:schemeClr val="tx1"/>
                </a:solidFill>
              </a:rPr>
              <a:t>pótlólagos 32.2%</a:t>
            </a:r>
          </a:p>
          <a:p>
            <a:pPr lvl="1"/>
            <a:r>
              <a:rPr lang="hu-HU" sz="2400" dirty="0">
                <a:solidFill>
                  <a:schemeClr val="tx1"/>
                </a:solidFill>
              </a:rPr>
              <a:t>(termékköltség × 32%-os költségpótlás) × 20%-os haszonkulcs</a:t>
            </a:r>
          </a:p>
        </p:txBody>
      </p:sp>
      <p:pic>
        <p:nvPicPr>
          <p:cNvPr id="5" name="Kép 4" descr="A képen szöveg, diagram, sor, Betűtípus látható&#10;&#10;Automatikusan generált leírás">
            <a:extLst>
              <a:ext uri="{FF2B5EF4-FFF2-40B4-BE49-F238E27FC236}">
                <a16:creationId xmlns:a16="http://schemas.microsoft.com/office/drawing/2014/main" id="{EB341A7D-BB46-0A8B-D171-3E6A5E75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82" y="945138"/>
            <a:ext cx="5952054" cy="296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65100" stA="43000" endPos="2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87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E948FE-D90D-473A-06B4-6FF7D705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Probléma felmerülése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0DE01B-44D8-2B8B-9984-109B2B5E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02287"/>
            <a:ext cx="7765322" cy="1397529"/>
          </a:xfrm>
        </p:spPr>
        <p:txBody>
          <a:bodyPr>
            <a:normAutofit/>
          </a:bodyPr>
          <a:lstStyle/>
          <a:p>
            <a:r>
              <a:rPr lang="hu-HU" sz="2700" dirty="0">
                <a:solidFill>
                  <a:schemeClr val="tx1"/>
                </a:solidFill>
              </a:rPr>
              <a:t>1992 október – jövedelmez</a:t>
            </a:r>
            <a:r>
              <a:rPr lang="hu-HU" sz="20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sz="2700" dirty="0">
                <a:solidFill>
                  <a:schemeClr val="tx1"/>
                </a:solidFill>
              </a:rPr>
              <a:t>ség zuhanása</a:t>
            </a:r>
          </a:p>
          <a:p>
            <a:r>
              <a:rPr lang="hu-HU" sz="2700" dirty="0">
                <a:solidFill>
                  <a:schemeClr val="tx1"/>
                </a:solidFill>
              </a:rPr>
              <a:t>John </a:t>
            </a:r>
            <a:r>
              <a:rPr lang="hu-HU" sz="2700" dirty="0" err="1">
                <a:solidFill>
                  <a:schemeClr val="tx1"/>
                </a:solidFill>
              </a:rPr>
              <a:t>Malone</a:t>
            </a:r>
            <a:r>
              <a:rPr lang="hu-HU" sz="2700" dirty="0">
                <a:solidFill>
                  <a:schemeClr val="tx1"/>
                </a:solidFill>
              </a:rPr>
              <a:t> (vezérigazgató) – szolgáltatások díjazása</a:t>
            </a:r>
          </a:p>
          <a:p>
            <a:pPr marL="36900" indent="0">
              <a:buNone/>
            </a:pPr>
            <a:endParaRPr lang="hu-HU" sz="2700" dirty="0">
              <a:solidFill>
                <a:schemeClr val="tx1"/>
              </a:solidFill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902F68E5-4BD6-53B7-7085-B55B34B885AC}"/>
              </a:ext>
            </a:extLst>
          </p:cNvPr>
          <p:cNvSpPr/>
          <p:nvPr/>
        </p:nvSpPr>
        <p:spPr>
          <a:xfrm>
            <a:off x="786963" y="3410712"/>
            <a:ext cx="7562088" cy="2624328"/>
          </a:xfrm>
          <a:prstGeom prst="roundRect">
            <a:avLst>
              <a:gd name="adj" fmla="val 20659"/>
            </a:avLst>
          </a:prstGeom>
          <a:solidFill>
            <a:schemeClr val="accent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„Az Üzleti Formanyomtatvány Divízió alaptevékenységbe fektetett t</a:t>
            </a:r>
            <a:r>
              <a:rPr lang="hu-HU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kéjének megtérülése (ROI) 1988-ban 20 százalékos volt. […] Az el</a:t>
            </a:r>
            <a:r>
              <a:rPr lang="hu-HU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rejelzés szerint a TFK 1992-ben csak 6 százalékos ROI-t fog produkálni. […] Szerintem csak azokat a szolgáltatásokat kellene ráterhelni ügyfeleinkre, amelyeket igénybe vesznek.”</a:t>
            </a:r>
          </a:p>
        </p:txBody>
      </p:sp>
    </p:spTree>
    <p:extLst>
      <p:ext uri="{BB962C8B-B14F-4D97-AF65-F5344CB8AC3E}">
        <p14:creationId xmlns:p14="http://schemas.microsoft.com/office/powerpoint/2010/main" val="40662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E96D4-C706-1C1F-BA76-598B4DD2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927" y="592200"/>
            <a:ext cx="4426152" cy="97045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Összehasonlítás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ADC8B4A8-7AE0-D246-CEC5-800C09D42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964215"/>
              </p:ext>
            </p:extLst>
          </p:nvPr>
        </p:nvGraphicFramePr>
        <p:xfrm>
          <a:off x="256675" y="1849070"/>
          <a:ext cx="8622661" cy="370211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{EB9631B5-78F2-41C9-869B-9F39066F8104}</a:tableStyleId>
              </a:tblPr>
              <a:tblGrid>
                <a:gridCol w="4378533">
                  <a:extLst>
                    <a:ext uri="{9D8B030D-6E8A-4147-A177-3AD203B41FA5}">
                      <a16:colId xmlns:a16="http://schemas.microsoft.com/office/drawing/2014/main" val="1506724774"/>
                    </a:ext>
                  </a:extLst>
                </a:gridCol>
                <a:gridCol w="2122064">
                  <a:extLst>
                    <a:ext uri="{9D8B030D-6E8A-4147-A177-3AD203B41FA5}">
                      <a16:colId xmlns:a16="http://schemas.microsoft.com/office/drawing/2014/main" val="2384166164"/>
                    </a:ext>
                  </a:extLst>
                </a:gridCol>
                <a:gridCol w="2122064">
                  <a:extLst>
                    <a:ext uri="{9D8B030D-6E8A-4147-A177-3AD203B41FA5}">
                      <a16:colId xmlns:a16="http://schemas.microsoft.com/office/drawing/2014/main" val="3128798717"/>
                    </a:ext>
                  </a:extLst>
                </a:gridCol>
              </a:tblGrid>
              <a:tr h="3410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 </a:t>
                      </a:r>
                      <a:endParaRPr lang="hu-HU" sz="2400" b="0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A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B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870133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értékesítés árbevétele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79 320 $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511479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termékköltség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50 000 $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33300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rendelések száma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364 db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790 db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6452080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vonások</a:t>
                      </a:r>
                      <a:r>
                        <a:rPr lang="hu-HU" sz="2400" b="0" kern="100" baseline="30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*</a:t>
                      </a: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 száma (felnyitott)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910 db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2500 db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8458882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központban tárolt dobozaik száma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350 db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700 db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3452654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átlagos havi készletérték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15 000 $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50 000 $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1694502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rendelés gyakorisága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heti 1x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heti 3x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680261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éves szállítási költség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2250$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7500 $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698057"/>
                  </a:ext>
                </a:extLst>
              </a:tr>
              <a:tr h="3729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„asztalára tesszük” az elmúlt évben</a:t>
                      </a:r>
                      <a:endParaRPr lang="hu-HU" sz="2400" b="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–</a:t>
                      </a:r>
                      <a:endParaRPr lang="hu-HU" sz="2400" b="1" kern="10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400" b="1" kern="100" dirty="0">
                          <a:effectLst/>
                          <a:latin typeface="Microsoft Yi Baiti" panose="03000500000000000000" pitchFamily="66" charset="0"/>
                          <a:ea typeface="Microsoft Yi Baiti" panose="03000500000000000000" pitchFamily="66" charset="0"/>
                        </a:rPr>
                        <a:t>26x</a:t>
                      </a:r>
                      <a:endParaRPr lang="hu-HU" sz="2400" b="1" kern="100" dirty="0">
                        <a:effectLst/>
                        <a:latin typeface="Microsoft Yi Baiti" panose="03000500000000000000" pitchFamily="66" charset="0"/>
                        <a:ea typeface="Microsoft Yi Baiti" panose="03000500000000000000" pitchFamily="66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5136493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D9734C7C-073C-EFC2-4ABF-CBD796C94644}"/>
              </a:ext>
            </a:extLst>
          </p:cNvPr>
          <p:cNvSpPr txBox="1"/>
          <p:nvPr/>
        </p:nvSpPr>
        <p:spPr>
          <a:xfrm>
            <a:off x="1995825" y="584265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aseline="300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* </a:t>
            </a:r>
            <a:r>
              <a:rPr lang="hu-HU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minden különböz</a:t>
            </a:r>
            <a:r>
              <a:rPr lang="hu-HU" dirty="0">
                <a:latin typeface="Amasis MT Pro Light" panose="02040304050005020304" pitchFamily="18" charset="-18"/>
                <a:ea typeface="Microsoft Yi Baiti" panose="03000500000000000000" pitchFamily="66" charset="0"/>
              </a:rPr>
              <a:t>ő</a:t>
            </a:r>
            <a:r>
              <a:rPr lang="hu-HU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igényelt termék 1 vonás</a:t>
            </a:r>
          </a:p>
        </p:txBody>
      </p:sp>
    </p:spTree>
    <p:extLst>
      <p:ext uri="{BB962C8B-B14F-4D97-AF65-F5344CB8AC3E}">
        <p14:creationId xmlns:p14="http://schemas.microsoft.com/office/powerpoint/2010/main" val="28442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BA03A1-F006-B267-C4B5-540D2EAD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Összehasonlítás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302B3B4-3F7E-7ECA-90E7-3DA991F6D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828991"/>
              </p:ext>
            </p:extLst>
          </p:nvPr>
        </p:nvGraphicFramePr>
        <p:xfrm>
          <a:off x="405591" y="1701800"/>
          <a:ext cx="8324831" cy="2312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artalom helye 2">
            <a:extLst>
              <a:ext uri="{FF2B5EF4-FFF2-40B4-BE49-F238E27FC236}">
                <a16:creationId xmlns:a16="http://schemas.microsoft.com/office/drawing/2014/main" id="{E214F9C7-AFAE-CAE6-B691-D45D983E238B}"/>
              </a:ext>
            </a:extLst>
          </p:cNvPr>
          <p:cNvSpPr txBox="1">
            <a:spLocks/>
          </p:cNvSpPr>
          <p:nvPr/>
        </p:nvSpPr>
        <p:spPr>
          <a:xfrm>
            <a:off x="685346" y="4335590"/>
            <a:ext cx="7765322" cy="18382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pitchFamily="18" charset="2"/>
              <a:buChar char=""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hu-HU" sz="2700" dirty="0">
                <a:solidFill>
                  <a:schemeClr val="tx1"/>
                </a:solidFill>
              </a:rPr>
              <a:t>Melissa </a:t>
            </a:r>
            <a:r>
              <a:rPr lang="hu-HU" sz="2700" dirty="0" err="1">
                <a:solidFill>
                  <a:schemeClr val="tx1"/>
                </a:solidFill>
              </a:rPr>
              <a:t>Dunhill</a:t>
            </a:r>
            <a:r>
              <a:rPr lang="hu-HU" sz="2700" dirty="0">
                <a:solidFill>
                  <a:schemeClr val="tx1"/>
                </a:solidFill>
              </a:rPr>
              <a:t> (TFK kontroller)</a:t>
            </a:r>
          </a:p>
          <a:p>
            <a:r>
              <a:rPr lang="hu-HU" sz="2700" dirty="0">
                <a:solidFill>
                  <a:schemeClr val="tx1"/>
                </a:solidFill>
              </a:rPr>
              <a:t>Tim </a:t>
            </a:r>
            <a:r>
              <a:rPr lang="hu-HU" sz="2700" dirty="0" err="1">
                <a:solidFill>
                  <a:schemeClr val="tx1"/>
                </a:solidFill>
              </a:rPr>
              <a:t>Cunningham</a:t>
            </a:r>
            <a:r>
              <a:rPr lang="hu-HU" sz="2700" dirty="0">
                <a:solidFill>
                  <a:schemeClr val="tx1"/>
                </a:solidFill>
              </a:rPr>
              <a:t> (operatív igazgató)</a:t>
            </a:r>
          </a:p>
          <a:p>
            <a:r>
              <a:rPr lang="hu-HU" sz="2700" dirty="0">
                <a:solidFill>
                  <a:schemeClr val="tx1"/>
                </a:solidFill>
              </a:rPr>
              <a:t>elosztóközpontok meglátogatása</a:t>
            </a:r>
          </a:p>
        </p:txBody>
      </p:sp>
    </p:spTree>
    <p:extLst>
      <p:ext uri="{BB962C8B-B14F-4D97-AF65-F5344CB8AC3E}">
        <p14:creationId xmlns:p14="http://schemas.microsoft.com/office/powerpoint/2010/main" val="55287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8CF450-D6C0-132D-352C-35319D0F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61" y="611737"/>
            <a:ext cx="8399491" cy="970450"/>
          </a:xfrm>
        </p:spPr>
        <p:txBody>
          <a:bodyPr>
            <a:normAutofit fontScale="90000"/>
          </a:bodyPr>
          <a:lstStyle/>
          <a:p>
            <a:pPr algn="l"/>
            <a:r>
              <a:rPr lang="hu-HU">
                <a:solidFill>
                  <a:schemeClr val="tx1"/>
                </a:solidFill>
              </a:rPr>
              <a:t>Kansas City (Missouri) elosztóközpont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72A1C6-829C-E1CA-DE04-2E937C19B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Wilbur</a:t>
            </a:r>
            <a:r>
              <a:rPr lang="hu-HU" dirty="0">
                <a:solidFill>
                  <a:schemeClr val="tx1"/>
                </a:solidFill>
              </a:rPr>
              <a:t> Smith (üzemvezet</a:t>
            </a:r>
            <a:r>
              <a:rPr lang="hu-HU" sz="24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raktározás / rendelésfeldolgozás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elrendezés módosítása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probléma: id</a:t>
            </a:r>
            <a:r>
              <a:rPr lang="hu-HU" sz="21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dirty="0">
                <a:solidFill>
                  <a:schemeClr val="tx1"/>
                </a:solidFill>
              </a:rPr>
              <a:t>k óta ott álló dobozok</a:t>
            </a:r>
          </a:p>
          <a:p>
            <a:r>
              <a:rPr lang="hu-HU" dirty="0">
                <a:solidFill>
                  <a:schemeClr val="tx1"/>
                </a:solidFill>
              </a:rPr>
              <a:t>Rick </a:t>
            </a:r>
            <a:r>
              <a:rPr lang="hu-HU" dirty="0" err="1">
                <a:solidFill>
                  <a:schemeClr val="tx1"/>
                </a:solidFill>
              </a:rPr>
              <a:t>Fosmire</a:t>
            </a:r>
            <a:r>
              <a:rPr lang="hu-HU" dirty="0">
                <a:solidFill>
                  <a:schemeClr val="tx1"/>
                </a:solidFill>
              </a:rPr>
              <a:t> (raktárvezet</a:t>
            </a:r>
            <a:r>
              <a:rPr lang="hu-HU" sz="24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egységcsomagok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„asztalára tesszük”</a:t>
            </a:r>
          </a:p>
          <a:p>
            <a:r>
              <a:rPr lang="hu-HU" dirty="0" err="1">
                <a:solidFill>
                  <a:schemeClr val="tx1"/>
                </a:solidFill>
              </a:rPr>
              <a:t>Hazel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Nutley</a:t>
            </a:r>
            <a:r>
              <a:rPr lang="hu-HU" dirty="0">
                <a:solidFill>
                  <a:schemeClr val="tx1"/>
                </a:solidFill>
              </a:rPr>
              <a:t> (adatbeviteli alkalmazott)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vev</a:t>
            </a:r>
            <a:r>
              <a:rPr lang="hu-HU" sz="2100" dirty="0">
                <a:solidFill>
                  <a:schemeClr val="tx1"/>
                </a:solidFill>
                <a:effectLst/>
                <a:latin typeface="Amasis MT Pro Light" panose="02040304050005020304" pitchFamily="18" charset="-18"/>
              </a:rPr>
              <a:t>ő</a:t>
            </a:r>
            <a:r>
              <a:rPr lang="hu-HU" dirty="0">
                <a:solidFill>
                  <a:schemeClr val="tx1"/>
                </a:solidFill>
              </a:rPr>
              <a:t>k kiismerése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EAD7635-7959-DADE-A4F3-4938A0CB0404}"/>
              </a:ext>
            </a:extLst>
          </p:cNvPr>
          <p:cNvGrpSpPr/>
          <p:nvPr/>
        </p:nvGrpSpPr>
        <p:grpSpPr>
          <a:xfrm>
            <a:off x="6378086" y="3394625"/>
            <a:ext cx="1248217" cy="1248217"/>
            <a:chOff x="6490287" y="3438295"/>
            <a:chExt cx="1248217" cy="124821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3F0EFB93-0E90-8731-38AE-A509E8F90CAB}"/>
                </a:ext>
              </a:extLst>
            </p:cNvPr>
            <p:cNvSpPr/>
            <p:nvPr/>
          </p:nvSpPr>
          <p:spPr>
            <a:xfrm>
              <a:off x="6490287" y="3438295"/>
              <a:ext cx="1248217" cy="124821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Warehouse Storage Icons - Free SVG &amp; PNG Warehouse Storage Images - Noun  Project">
              <a:extLst>
                <a:ext uri="{FF2B5EF4-FFF2-40B4-BE49-F238E27FC236}">
                  <a16:creationId xmlns:a16="http://schemas.microsoft.com/office/drawing/2014/main" id="{1A02C9F1-C561-B0B7-51BB-1B1A8DE7C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005" y="3551989"/>
              <a:ext cx="1020827" cy="1020827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8E103B9C-FA3D-2EBC-BF78-4AD96C993E38}"/>
              </a:ext>
            </a:extLst>
          </p:cNvPr>
          <p:cNvGrpSpPr/>
          <p:nvPr/>
        </p:nvGrpSpPr>
        <p:grpSpPr>
          <a:xfrm>
            <a:off x="6378088" y="1887822"/>
            <a:ext cx="1248217" cy="1248217"/>
            <a:chOff x="6397138" y="1469988"/>
            <a:chExt cx="1248217" cy="124821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2880A217-86A0-E436-925E-ECA6AFB8DA42}"/>
                </a:ext>
              </a:extLst>
            </p:cNvPr>
            <p:cNvSpPr/>
            <p:nvPr/>
          </p:nvSpPr>
          <p:spPr>
            <a:xfrm>
              <a:off x="6397138" y="1469988"/>
              <a:ext cx="1248217" cy="124821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52C4BC0-4C02-A083-7B81-1E6944E73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337" y="1534562"/>
              <a:ext cx="1058013" cy="1058013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2680C2D-EA94-EB4D-7733-AB1F4EF06238}"/>
              </a:ext>
            </a:extLst>
          </p:cNvPr>
          <p:cNvGrpSpPr/>
          <p:nvPr/>
        </p:nvGrpSpPr>
        <p:grpSpPr>
          <a:xfrm>
            <a:off x="6378086" y="4960882"/>
            <a:ext cx="1248217" cy="1248217"/>
            <a:chOff x="6523361" y="4960882"/>
            <a:chExt cx="1248217" cy="124821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D489611A-BBAE-667C-61A5-DB084A5C987D}"/>
                </a:ext>
              </a:extLst>
            </p:cNvPr>
            <p:cNvSpPr/>
            <p:nvPr/>
          </p:nvSpPr>
          <p:spPr>
            <a:xfrm>
              <a:off x="6523361" y="4960882"/>
              <a:ext cx="1248217" cy="124821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BE72325-D63E-FF1E-4BD9-A9C34856E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741" y="5117613"/>
              <a:ext cx="965039" cy="965039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66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3A5896-2DA8-A456-C1ED-6912BD51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>
                <a:solidFill>
                  <a:schemeClr val="tx1"/>
                </a:solidFill>
              </a:rPr>
              <a:t>Tevékenységek felosztása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FC800A1-98AE-6E51-6818-5029DE5FD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205959"/>
              </p:ext>
            </p:extLst>
          </p:nvPr>
        </p:nvGraphicFramePr>
        <p:xfrm>
          <a:off x="685346" y="1702287"/>
          <a:ext cx="776532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0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16. egyéni sém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A89874"/>
      </a:accent1>
      <a:accent2>
        <a:srgbClr val="EEEBE4"/>
      </a:accent2>
      <a:accent3>
        <a:srgbClr val="7F7F7F"/>
      </a:accent3>
      <a:accent4>
        <a:srgbClr val="AD9277"/>
      </a:accent4>
      <a:accent5>
        <a:srgbClr val="EDE3C2"/>
      </a:accent5>
      <a:accent6>
        <a:srgbClr val="886D52"/>
      </a:accent6>
      <a:hlink>
        <a:srgbClr val="EEEBE4"/>
      </a:hlink>
      <a:folHlink>
        <a:srgbClr val="FCF0E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427</TotalTime>
  <Words>1064</Words>
  <Application>Microsoft Office PowerPoint</Application>
  <PresentationFormat>Diavetítés a képernyőre (4:3 oldalarány)</PresentationFormat>
  <Paragraphs>138</Paragraphs>
  <Slides>21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9" baseType="lpstr">
      <vt:lpstr>Amasis MT Pro Light</vt:lpstr>
      <vt:lpstr>Aptos</vt:lpstr>
      <vt:lpstr>Bodoni MT</vt:lpstr>
      <vt:lpstr>Calisto MT</vt:lpstr>
      <vt:lpstr>Microsoft Yi Baiti</vt:lpstr>
      <vt:lpstr>Wingdings</vt:lpstr>
      <vt:lpstr>Wingdings 2</vt:lpstr>
      <vt:lpstr>Pala</vt:lpstr>
      <vt:lpstr>Allied Office Products</vt:lpstr>
      <vt:lpstr>Allied Office Products</vt:lpstr>
      <vt:lpstr>Szolgáltatások</vt:lpstr>
      <vt:lpstr>TFK</vt:lpstr>
      <vt:lpstr>Probléma felmerülése</vt:lpstr>
      <vt:lpstr>Összehasonlítás</vt:lpstr>
      <vt:lpstr>Összehasonlítás</vt:lpstr>
      <vt:lpstr>Kansas City (Missouri) elosztóközpont</vt:lpstr>
      <vt:lpstr>Tevékenységek felosztása</vt:lpstr>
      <vt:lpstr>Becslések 1992-re</vt:lpstr>
      <vt:lpstr>További intézkedések</vt:lpstr>
      <vt:lpstr>Számviteli osztály</vt:lpstr>
      <vt:lpstr>1. kérdés</vt:lpstr>
      <vt:lpstr>PowerPoint-bemutató</vt:lpstr>
      <vt:lpstr>2. kérdés</vt:lpstr>
      <vt:lpstr>3. kérdés</vt:lpstr>
      <vt:lpstr>4. kérdés</vt:lpstr>
      <vt:lpstr>5. kérdés</vt:lpstr>
      <vt:lpstr>5. kérdés</vt:lpstr>
      <vt:lpstr>5. kérdés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Liza Czibulka</dc:creator>
  <cp:lastModifiedBy>Lizadora@sulid.hu</cp:lastModifiedBy>
  <cp:revision>91</cp:revision>
  <dcterms:created xsi:type="dcterms:W3CDTF">2024-10-17T09:10:35Z</dcterms:created>
  <dcterms:modified xsi:type="dcterms:W3CDTF">2024-11-11T18:12:49Z</dcterms:modified>
</cp:coreProperties>
</file>